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63" r:id="rId2"/>
    <p:sldId id="310" r:id="rId3"/>
    <p:sldId id="329" r:id="rId4"/>
    <p:sldId id="300" r:id="rId5"/>
    <p:sldId id="299" r:id="rId6"/>
    <p:sldId id="311" r:id="rId7"/>
    <p:sldId id="345" r:id="rId8"/>
    <p:sldId id="346" r:id="rId9"/>
    <p:sldId id="347" r:id="rId10"/>
    <p:sldId id="348" r:id="rId11"/>
    <p:sldId id="349" r:id="rId12"/>
    <p:sldId id="350" r:id="rId13"/>
    <p:sldId id="351" r:id="rId14"/>
    <p:sldId id="352" r:id="rId15"/>
    <p:sldId id="312" r:id="rId16"/>
    <p:sldId id="313" r:id="rId17"/>
    <p:sldId id="344" r:id="rId18"/>
    <p:sldId id="314" r:id="rId19"/>
    <p:sldId id="316" r:id="rId20"/>
    <p:sldId id="318" r:id="rId21"/>
    <p:sldId id="320" r:id="rId22"/>
    <p:sldId id="319" r:id="rId23"/>
    <p:sldId id="317" r:id="rId24"/>
    <p:sldId id="321" r:id="rId25"/>
    <p:sldId id="322" r:id="rId26"/>
    <p:sldId id="325" r:id="rId27"/>
    <p:sldId id="326" r:id="rId28"/>
    <p:sldId id="324" r:id="rId29"/>
    <p:sldId id="353" r:id="rId30"/>
    <p:sldId id="26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5089" autoAdjust="0"/>
  </p:normalViewPr>
  <p:slideViewPr>
    <p:cSldViewPr>
      <p:cViewPr varScale="1">
        <p:scale>
          <a:sx n="66" d="100"/>
          <a:sy n="66" d="100"/>
        </p:scale>
        <p:origin x="-4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557D6F-CC12-4B22-8771-F91A3D6D25E1}" type="datetimeFigureOut">
              <a:rPr lang="en-US" smtClean="0"/>
              <a:pPr/>
              <a:t>6/20/2012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3D14ED-AC2D-4412-AA51-DFAAF195951F}" type="slidenum">
              <a:rPr lang="en-US" smtClean="0"/>
              <a:pPr/>
              <a:t>‹#›</a:t>
            </a:fld>
            <a:endParaRPr lang="en-US" dirty="0"/>
          </a:p>
        </p:txBody>
      </p:sp>
    </p:spTree>
    <p:extLst>
      <p:ext uri="{BB962C8B-B14F-4D97-AF65-F5344CB8AC3E}">
        <p14:creationId xmlns:p14="http://schemas.microsoft.com/office/powerpoint/2010/main" val="2400343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hour talk</a:t>
            </a:r>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1</a:t>
            </a:fld>
            <a:endParaRPr lang="en-US" dirty="0"/>
          </a:p>
        </p:txBody>
      </p:sp>
    </p:spTree>
    <p:extLst>
      <p:ext uri="{BB962C8B-B14F-4D97-AF65-F5344CB8AC3E}">
        <p14:creationId xmlns:p14="http://schemas.microsoft.com/office/powerpoint/2010/main" val="283195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3200" dirty="0" smtClean="0"/>
              <a:t>Many believe that licensure  of software engineers should not be required. </a:t>
            </a:r>
          </a:p>
          <a:p>
            <a:pPr lvl="1"/>
            <a:r>
              <a:rPr lang="en-US" sz="3200" dirty="0" smtClean="0"/>
              <a:t>Are these folks willing to take personal risk on a software engineering decision? </a:t>
            </a:r>
          </a:p>
          <a:p>
            <a:r>
              <a:rPr lang="en-US" sz="3200" dirty="0" smtClean="0"/>
              <a:t>Licensed professional engineers stake their reputations, treasure, livelihood, and freedom </a:t>
            </a:r>
          </a:p>
          <a:p>
            <a:pPr lvl="1"/>
            <a:r>
              <a:rPr lang="en-US" sz="3200" dirty="0" smtClean="0"/>
              <a:t>Risk tends to raise the standards of decision making</a:t>
            </a:r>
          </a:p>
          <a:p>
            <a:r>
              <a:rPr lang="en-US" sz="3200" dirty="0" smtClean="0"/>
              <a:t>Licensing does not prevent doctors from killing patience through malpractice </a:t>
            </a:r>
          </a:p>
          <a:p>
            <a:pPr lvl="1"/>
            <a:r>
              <a:rPr lang="en-US" sz="3200" dirty="0" smtClean="0"/>
              <a:t>licensing software engineers will not prevent software errors from occurring, nor from preventing software based systems from harming the public. </a:t>
            </a:r>
          </a:p>
          <a:p>
            <a:r>
              <a:rPr lang="en-US" sz="3200" dirty="0" smtClean="0"/>
              <a:t>Licensure raises the standard of practice and provide assurance to the public of minimal competency on the part of practitioners, leading to safer, more secure, and more reliable software systems. </a:t>
            </a:r>
          </a:p>
          <a:p>
            <a:r>
              <a:rPr lang="en-US" sz="3200" dirty="0" smtClean="0"/>
              <a:t>We do need to better understand how to allocate responsibility and risk to software systems</a:t>
            </a:r>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28</a:t>
            </a:fld>
            <a:endParaRPr lang="en-US" dirty="0"/>
          </a:p>
        </p:txBody>
      </p:sp>
    </p:spTree>
    <p:extLst>
      <p:ext uri="{BB962C8B-B14F-4D97-AF65-F5344CB8AC3E}">
        <p14:creationId xmlns:p14="http://schemas.microsoft.com/office/powerpoint/2010/main" val="1960669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8</a:t>
            </a:fld>
            <a:endParaRPr lang="en-US" dirty="0"/>
          </a:p>
        </p:txBody>
      </p:sp>
    </p:spTree>
    <p:extLst>
      <p:ext uri="{BB962C8B-B14F-4D97-AF65-F5344CB8AC3E}">
        <p14:creationId xmlns:p14="http://schemas.microsoft.com/office/powerpoint/2010/main" val="294505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12</a:t>
            </a:fld>
            <a:endParaRPr lang="en-US" dirty="0"/>
          </a:p>
        </p:txBody>
      </p:sp>
    </p:spTree>
    <p:extLst>
      <p:ext uri="{BB962C8B-B14F-4D97-AF65-F5344CB8AC3E}">
        <p14:creationId xmlns:p14="http://schemas.microsoft.com/office/powerpoint/2010/main" val="3623581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15</a:t>
            </a:fld>
            <a:endParaRPr lang="en-US" dirty="0"/>
          </a:p>
        </p:txBody>
      </p:sp>
    </p:spTree>
    <p:extLst>
      <p:ext uri="{BB962C8B-B14F-4D97-AF65-F5344CB8AC3E}">
        <p14:creationId xmlns:p14="http://schemas.microsoft.com/office/powerpoint/2010/main" val="2277094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any of the following software controlled systems --  insulin pump, automotive braking, roller coaster, telemetry monitor, and water treatment plant all would answer affirmatively to question 1. </a:t>
            </a:r>
          </a:p>
          <a:p>
            <a:r>
              <a:rPr lang="en-US" dirty="0" smtClean="0"/>
              <a:t>Certain financial systems such as tax return preparation software, an e-commerce site, or a pension fund management system would likely answer affirmatively to question 2. </a:t>
            </a:r>
          </a:p>
          <a:p>
            <a:r>
              <a:rPr lang="en-US" dirty="0" smtClean="0"/>
              <a:t>The tax preparation software and pension fund management and possibly the e-commerce systems might also answer affirmatively to question 3, if adequate precautions to protect personal information were not taken.</a:t>
            </a:r>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19</a:t>
            </a:fld>
            <a:endParaRPr lang="en-US" dirty="0"/>
          </a:p>
        </p:txBody>
      </p:sp>
    </p:spTree>
    <p:extLst>
      <p:ext uri="{BB962C8B-B14F-4D97-AF65-F5344CB8AC3E}">
        <p14:creationId xmlns:p14="http://schemas.microsoft.com/office/powerpoint/2010/main" val="687526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While this question could only be answered by a jury, and on a case by case basis, it could be inferred that the responsibility to the engineer should be reduced as a function of the distance of interaction. </a:t>
            </a:r>
          </a:p>
          <a:p>
            <a:r>
              <a:rPr lang="en-US" dirty="0" smtClean="0"/>
              <a:t>For example, while the engineer working on system S</a:t>
            </a:r>
            <a:r>
              <a:rPr lang="en-US" baseline="-25000" dirty="0" smtClean="0"/>
              <a:t>1</a:t>
            </a:r>
            <a:r>
              <a:rPr lang="en-US" dirty="0" smtClean="0"/>
              <a:t> should be 100% responsible for the consequences of a failure in S</a:t>
            </a:r>
            <a:r>
              <a:rPr lang="en-US" baseline="-25000" dirty="0" smtClean="0"/>
              <a:t>1</a:t>
            </a:r>
            <a:r>
              <a:rPr lang="en-US" dirty="0" smtClean="0"/>
              <a:t> that harms the public, the engineer for system S</a:t>
            </a:r>
            <a:r>
              <a:rPr lang="en-US" baseline="-25000" dirty="0" smtClean="0"/>
              <a:t>2</a:t>
            </a:r>
            <a:r>
              <a:rPr lang="en-US" dirty="0" smtClean="0"/>
              <a:t> would bear some responsibility, let’s say one half, for a failure in S</a:t>
            </a:r>
            <a:r>
              <a:rPr lang="en-US" baseline="-25000" dirty="0" smtClean="0"/>
              <a:t>1</a:t>
            </a:r>
            <a:r>
              <a:rPr lang="en-US" dirty="0" smtClean="0"/>
              <a:t> if said failure could be shown to be due to a fault in S</a:t>
            </a:r>
            <a:r>
              <a:rPr lang="en-US" baseline="-25000" dirty="0" smtClean="0"/>
              <a:t>2</a:t>
            </a:r>
            <a:r>
              <a:rPr lang="en-US" dirty="0" smtClean="0"/>
              <a:t>. </a:t>
            </a:r>
          </a:p>
          <a:p>
            <a:r>
              <a:rPr lang="en-US" dirty="0" smtClean="0"/>
              <a:t>Hence, the responsibility for the engineer of system S</a:t>
            </a:r>
            <a:r>
              <a:rPr lang="en-US" baseline="-25000" dirty="0" smtClean="0"/>
              <a:t>n</a:t>
            </a:r>
            <a:r>
              <a:rPr lang="en-US" dirty="0" smtClean="0"/>
              <a:t>, financial or otherwise, would be limited to 1/2</a:t>
            </a:r>
            <a:r>
              <a:rPr lang="en-US" baseline="30000" dirty="0" smtClean="0"/>
              <a:t>n</a:t>
            </a:r>
            <a:r>
              <a:rPr lang="en-US" dirty="0" smtClean="0"/>
              <a:t> of the total liability. </a:t>
            </a:r>
          </a:p>
          <a:p>
            <a:r>
              <a:rPr lang="en-US" dirty="0" smtClean="0"/>
              <a:t>Of course, the situation get more complicated based on the sequence in which the systems are developed, whether interactions where envisioned previously, whether standards based design is used and so on. </a:t>
            </a:r>
          </a:p>
          <a:p>
            <a:r>
              <a:rPr lang="en-US" dirty="0" smtClean="0"/>
              <a:t>And the simple model above only considers sequential interactions – what about a web of interactions, for example, as shown in Fig. 2?  </a:t>
            </a:r>
          </a:p>
          <a:p>
            <a:r>
              <a:rPr lang="en-US" dirty="0" smtClean="0"/>
              <a:t>If a failure in system S</a:t>
            </a:r>
            <a:r>
              <a:rPr lang="en-US" baseline="-25000" dirty="0" smtClean="0"/>
              <a:t>6</a:t>
            </a:r>
            <a:r>
              <a:rPr lang="en-US" dirty="0" smtClean="0"/>
              <a:t> triggered a reaction that ultimately led to harm to the individual, to what extent is the software engineer responsible for the failure of S</a:t>
            </a:r>
            <a:r>
              <a:rPr lang="en-US" baseline="-25000" dirty="0" smtClean="0"/>
              <a:t>6</a:t>
            </a:r>
            <a:r>
              <a:rPr lang="en-US" dirty="0" smtClean="0"/>
              <a:t> culpable for the harm to the human?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21</a:t>
            </a:fld>
            <a:endParaRPr lang="en-US" dirty="0"/>
          </a:p>
        </p:txBody>
      </p:sp>
    </p:spTree>
    <p:extLst>
      <p:ext uri="{BB962C8B-B14F-4D97-AF65-F5344CB8AC3E}">
        <p14:creationId xmlns:p14="http://schemas.microsoft.com/office/powerpoint/2010/main" val="3042851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about question number 4, that is, a chain of interactions starting with a seemingly innocuous piece of software but eventually causing the catastrophic failure of some system that can harm the public? </a:t>
            </a:r>
          </a:p>
          <a:p>
            <a:r>
              <a:rPr lang="en-US" dirty="0" smtClean="0"/>
              <a:t>Do we need to consider all software and the interactions between software components within a system and between systems in order to have some sort of transitive closure of safety? </a:t>
            </a:r>
          </a:p>
          <a:p>
            <a:pPr lvl="1"/>
            <a:r>
              <a:rPr lang="en-US" dirty="0" smtClean="0"/>
              <a:t>For example, if a security breach to a “non-critical” system linked to a critical one causes a public disaster, should it be concluded that the ‘non-critical” system was really “critical.” </a:t>
            </a:r>
          </a:p>
          <a:p>
            <a:r>
              <a:rPr lang="en-US" dirty="0" smtClean="0"/>
              <a:t>The answer to this question, and others like it, are unclear and likely will need to be resolved in a court of law on a case by case or class basis [5].  </a:t>
            </a:r>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23</a:t>
            </a:fld>
            <a:endParaRPr lang="en-US" dirty="0"/>
          </a:p>
        </p:txBody>
      </p:sp>
    </p:spTree>
    <p:extLst>
      <p:ext uri="{BB962C8B-B14F-4D97-AF65-F5344CB8AC3E}">
        <p14:creationId xmlns:p14="http://schemas.microsoft.com/office/powerpoint/2010/main" val="3496212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 such a question a more sophisticated mathematical model of systems interactions, </a:t>
            </a:r>
          </a:p>
          <a:p>
            <a:pPr lvl="1"/>
            <a:r>
              <a:rPr lang="en-US" dirty="0" smtClean="0"/>
              <a:t>Church’s Lambda Calculus [7], </a:t>
            </a:r>
          </a:p>
          <a:p>
            <a:pPr lvl="1"/>
            <a:r>
              <a:rPr lang="en-US" dirty="0" smtClean="0"/>
              <a:t>Category theory [8], or Communicating Sequential Processes (CSP) [9] could be used. Classical reliability theory and best practices of fault-tolerant design are useful as well.</a:t>
            </a:r>
          </a:p>
          <a:p>
            <a:r>
              <a:rPr lang="en-US" dirty="0" smtClean="0"/>
              <a:t> </a:t>
            </a:r>
          </a:p>
          <a:p>
            <a:r>
              <a:rPr lang="en-US" dirty="0" smtClean="0"/>
              <a:t>A pure mathematical formulation, however, would be insufficient for the determination of legal responsibility for failure. A thorough analysis would also have to take into account technical, legislative, sociological, psychological and environmental factors. Clearly more technical, legal and incident analysis is needed.</a:t>
            </a:r>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24</a:t>
            </a:fld>
            <a:endParaRPr lang="en-US" dirty="0"/>
          </a:p>
        </p:txBody>
      </p:sp>
    </p:spTree>
    <p:extLst>
      <p:ext uri="{BB962C8B-B14F-4D97-AF65-F5344CB8AC3E}">
        <p14:creationId xmlns:p14="http://schemas.microsoft.com/office/powerpoint/2010/main" val="3610951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about software components that were produced in other countries, or in open source communities, or in states where licensure is not required? </a:t>
            </a:r>
          </a:p>
          <a:p>
            <a:r>
              <a:rPr lang="en-US" dirty="0" smtClean="0"/>
              <a:t>could be used to attack an interacting system of high importance, leading to some harm to the public. </a:t>
            </a:r>
          </a:p>
          <a:p>
            <a:r>
              <a:rPr lang="en-US" dirty="0" smtClean="0"/>
              <a:t>In this respect, software engineering is no different than other engineering disciplines in using other third-party furnished components. </a:t>
            </a:r>
          </a:p>
          <a:p>
            <a:r>
              <a:rPr lang="en-US" dirty="0" smtClean="0"/>
              <a:t>For example, when licensed civil engineers use steel produced in another country to build a bridge in the US, they are certifying that the steel is suited for the job. In other words the engineer takes responsibility, and puts his license and even freedom on the line, to insure that these external components are safe to use. </a:t>
            </a:r>
          </a:p>
          <a:p>
            <a:r>
              <a:rPr lang="en-US" dirty="0" smtClean="0"/>
              <a:t>The same principles hold in other licensed professions, for example, to nurses who must refuse to administer medications ordered by a doctor if the nurse believes the medication would be harmful to the patient. The same representations must be made by software engineers responsible for building high reliability and safety critical systems.</a:t>
            </a:r>
          </a:p>
          <a:p>
            <a:endParaRPr lang="en-US" dirty="0"/>
          </a:p>
        </p:txBody>
      </p:sp>
      <p:sp>
        <p:nvSpPr>
          <p:cNvPr id="4" name="Slide Number Placeholder 3"/>
          <p:cNvSpPr>
            <a:spLocks noGrp="1"/>
          </p:cNvSpPr>
          <p:nvPr>
            <p:ph type="sldNum" sz="quarter" idx="10"/>
          </p:nvPr>
        </p:nvSpPr>
        <p:spPr/>
        <p:txBody>
          <a:bodyPr/>
          <a:lstStyle/>
          <a:p>
            <a:fld id="{953D14ED-AC2D-4412-AA51-DFAAF195951F}" type="slidenum">
              <a:rPr lang="en-US" smtClean="0"/>
              <a:pPr/>
              <a:t>25</a:t>
            </a:fld>
            <a:endParaRPr lang="en-US" dirty="0"/>
          </a:p>
        </p:txBody>
      </p:sp>
    </p:spTree>
    <p:extLst>
      <p:ext uri="{BB962C8B-B14F-4D97-AF65-F5344CB8AC3E}">
        <p14:creationId xmlns:p14="http://schemas.microsoft.com/office/powerpoint/2010/main" val="2930469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dirty="0"/>
          </a:p>
        </p:txBody>
      </p:sp>
      <p:sp>
        <p:nvSpPr>
          <p:cNvPr id="19" name="Footer Placeholder 18"/>
          <p:cNvSpPr>
            <a:spLocks noGrp="1"/>
          </p:cNvSpPr>
          <p:nvPr>
            <p:ph type="ftr" sz="quarter" idx="11"/>
          </p:nvPr>
        </p:nvSpPr>
        <p:spPr/>
        <p:txBody>
          <a:bodyPr/>
          <a:lstStyle>
            <a:lvl1pPr>
              <a:defRPr/>
            </a:lvl1pPr>
          </a:lstStyle>
          <a:p>
            <a:r>
              <a:rPr lang="en-US" dirty="0" smtClean="0"/>
              <a:t>SERE 2012</a:t>
            </a:r>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304800" y="1828800"/>
            <a:ext cx="8229600" cy="438912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SERE 2012</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SERE 2012</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SERE 2012</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SERE 2012</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SERE 2012</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SERE 2012</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smtClean="0"/>
              <a:t>SERE 2012</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gif"/><Relationship Id="rId3" Type="http://schemas.openxmlformats.org/officeDocument/2006/relationships/image" Target="../media/image6.gif"/><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effectLst/>
              </a:rPr>
              <a:t>Safe and Secure Software Systems and </a:t>
            </a:r>
            <a:r>
              <a:rPr lang="en-US">
                <a:effectLst/>
              </a:rPr>
              <a:t>the </a:t>
            </a:r>
            <a:r>
              <a:rPr lang="en-US" smtClean="0">
                <a:effectLst/>
              </a:rPr>
              <a:t>Role of </a:t>
            </a:r>
            <a:r>
              <a:rPr lang="en-US" dirty="0">
                <a:effectLst/>
              </a:rPr>
              <a:t>Professional Licensure</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Phil Laplante, CSDP, PE, PhD</a:t>
            </a:r>
          </a:p>
          <a:p>
            <a:r>
              <a:rPr lang="en-US" dirty="0" smtClean="0"/>
              <a:t>Professor of Software Engineering</a:t>
            </a:r>
          </a:p>
          <a:p>
            <a:r>
              <a:rPr lang="en-US" dirty="0" smtClean="0"/>
              <a:t>Penn State</a:t>
            </a:r>
          </a:p>
          <a:p>
            <a:r>
              <a:rPr lang="en-US" dirty="0" smtClean="0"/>
              <a:t>Chair, Software PE Exam </a:t>
            </a:r>
            <a:r>
              <a:rPr lang="en-US" smtClean="0"/>
              <a:t>Development Committee</a:t>
            </a:r>
            <a:endParaRPr lang="en-US" dirty="0" smtClean="0"/>
          </a:p>
        </p:txBody>
      </p:sp>
      <p:pic>
        <p:nvPicPr>
          <p:cNvPr id="5" name="Picture 4"/>
          <p:cNvPicPr>
            <a:picLocks noChangeAspect="1"/>
          </p:cNvPicPr>
          <p:nvPr/>
        </p:nvPicPr>
        <p:blipFill>
          <a:blip r:embed="rId3"/>
          <a:stretch>
            <a:fillRect/>
          </a:stretch>
        </p:blipFill>
        <p:spPr>
          <a:xfrm>
            <a:off x="7448771" y="5410200"/>
            <a:ext cx="1695229" cy="12604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Test specification: knowledge areas</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SERE 2012</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61423407"/>
              </p:ext>
            </p:extLst>
          </p:nvPr>
        </p:nvGraphicFramePr>
        <p:xfrm>
          <a:off x="1066800" y="1981203"/>
          <a:ext cx="5638800" cy="4208142"/>
        </p:xfrm>
        <a:graphic>
          <a:graphicData uri="http://schemas.openxmlformats.org/drawingml/2006/table">
            <a:tbl>
              <a:tblPr firstRow="1" bandRow="1">
                <a:tableStyleId>{5C22544A-7EE6-4342-B048-85BDC9FD1C3A}</a:tableStyleId>
              </a:tblPr>
              <a:tblGrid>
                <a:gridCol w="3314252"/>
                <a:gridCol w="1590189"/>
                <a:gridCol w="734359"/>
              </a:tblGrid>
              <a:tr h="654690">
                <a:tc>
                  <a:txBody>
                    <a:bodyPr/>
                    <a:lstStyle/>
                    <a:p>
                      <a:pPr algn="l" fontAlgn="b"/>
                      <a:endParaRPr lang="en-US" sz="2000" b="0" i="0" u="none" strike="noStrike" dirty="0">
                        <a:solidFill>
                          <a:srgbClr val="000000"/>
                        </a:solidFill>
                        <a:effectLst/>
                        <a:latin typeface="Calibri"/>
                      </a:endParaRPr>
                    </a:p>
                  </a:txBody>
                  <a:tcPr marL="9525" marR="9525" marT="9525" marB="0" anchor="b"/>
                </a:tc>
                <a:tc>
                  <a:txBody>
                    <a:bodyPr/>
                    <a:lstStyle/>
                    <a:p>
                      <a:pPr algn="l" fontAlgn="b"/>
                      <a:r>
                        <a:rPr lang="en-US" sz="2000" b="0" i="0" u="none" strike="noStrike" dirty="0">
                          <a:solidFill>
                            <a:srgbClr val="000000"/>
                          </a:solidFill>
                          <a:effectLst/>
                          <a:latin typeface="Calibri"/>
                        </a:rPr>
                        <a:t>% of exam</a:t>
                      </a:r>
                    </a:p>
                  </a:txBody>
                  <a:tcPr marL="9525" marR="9525" marT="9525" marB="0" anchor="b"/>
                </a:tc>
                <a:tc>
                  <a:txBody>
                    <a:bodyPr/>
                    <a:lstStyle/>
                    <a:p>
                      <a:pPr algn="l" fontAlgn="b"/>
                      <a:r>
                        <a:rPr lang="en-US" sz="2000" b="0" i="0" u="none" strike="noStrike" dirty="0">
                          <a:solidFill>
                            <a:srgbClr val="000000"/>
                          </a:solidFill>
                          <a:effectLst/>
                          <a:latin typeface="Calibri"/>
                        </a:rPr>
                        <a:t># of items</a:t>
                      </a:r>
                    </a:p>
                  </a:txBody>
                  <a:tcPr marL="9525" marR="9525" marT="9525" marB="0" anchor="b"/>
                </a:tc>
              </a:tr>
              <a:tr h="394828">
                <a:tc>
                  <a:txBody>
                    <a:bodyPr/>
                    <a:lstStyle/>
                    <a:p>
                      <a:pPr algn="l" fontAlgn="b"/>
                      <a:r>
                        <a:rPr lang="en-US" sz="2000" b="0" i="0" u="none" strike="noStrike" dirty="0">
                          <a:solidFill>
                            <a:srgbClr val="000000"/>
                          </a:solidFill>
                          <a:effectLst/>
                          <a:latin typeface="Calibri"/>
                        </a:rPr>
                        <a:t>1. Requirements</a:t>
                      </a:r>
                    </a:p>
                  </a:txBody>
                  <a:tcPr marL="9525" marR="9525" marT="9525" marB="0" anchor="b"/>
                </a:tc>
                <a:tc>
                  <a:txBody>
                    <a:bodyPr/>
                    <a:lstStyle/>
                    <a:p>
                      <a:pPr algn="r" fontAlgn="b"/>
                      <a:r>
                        <a:rPr lang="en-US" sz="2000" b="0" i="0" u="none" strike="noStrike" dirty="0" smtClean="0">
                          <a:solidFill>
                            <a:srgbClr val="000000"/>
                          </a:solidFill>
                          <a:effectLst/>
                          <a:latin typeface="Calibri"/>
                        </a:rPr>
                        <a:t>17.50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14</a:t>
                      </a:r>
                    </a:p>
                  </a:txBody>
                  <a:tcPr marL="9525" marR="9525" marT="9525" marB="0" anchor="b"/>
                </a:tc>
              </a:tr>
              <a:tr h="394828">
                <a:tc>
                  <a:txBody>
                    <a:bodyPr/>
                    <a:lstStyle/>
                    <a:p>
                      <a:pPr algn="l" fontAlgn="b"/>
                      <a:r>
                        <a:rPr lang="en-US" sz="2000" b="0" i="0" u="none" strike="noStrike" dirty="0">
                          <a:solidFill>
                            <a:srgbClr val="000000"/>
                          </a:solidFill>
                          <a:effectLst/>
                          <a:latin typeface="Calibri"/>
                        </a:rPr>
                        <a:t>2. Design</a:t>
                      </a:r>
                    </a:p>
                  </a:txBody>
                  <a:tcPr marL="9525" marR="9525" marT="9525" marB="0" anchor="b"/>
                </a:tc>
                <a:tc>
                  <a:txBody>
                    <a:bodyPr/>
                    <a:lstStyle/>
                    <a:p>
                      <a:pPr algn="r" fontAlgn="b"/>
                      <a:r>
                        <a:rPr lang="en-US" sz="2000" b="0" i="0" u="none" strike="noStrike" dirty="0">
                          <a:solidFill>
                            <a:srgbClr val="000000"/>
                          </a:solidFill>
                          <a:effectLst/>
                          <a:latin typeface="Calibri"/>
                        </a:rPr>
                        <a:t>13.75</a:t>
                      </a:r>
                    </a:p>
                  </a:txBody>
                  <a:tcPr marL="9525" marR="9525" marT="9525" marB="0" anchor="b"/>
                </a:tc>
                <a:tc>
                  <a:txBody>
                    <a:bodyPr/>
                    <a:lstStyle/>
                    <a:p>
                      <a:pPr algn="r" fontAlgn="b"/>
                      <a:r>
                        <a:rPr lang="en-US" sz="2000" b="0" i="0" u="none" strike="noStrike" dirty="0">
                          <a:solidFill>
                            <a:srgbClr val="000000"/>
                          </a:solidFill>
                          <a:effectLst/>
                          <a:latin typeface="Calibri"/>
                        </a:rPr>
                        <a:t>11</a:t>
                      </a:r>
                    </a:p>
                  </a:txBody>
                  <a:tcPr marL="9525" marR="9525" marT="9525" marB="0" anchor="b"/>
                </a:tc>
              </a:tr>
              <a:tr h="394828">
                <a:tc>
                  <a:txBody>
                    <a:bodyPr/>
                    <a:lstStyle/>
                    <a:p>
                      <a:pPr algn="l" fontAlgn="b"/>
                      <a:r>
                        <a:rPr lang="en-US" sz="2000" b="0" i="0" u="none" strike="noStrike" dirty="0">
                          <a:solidFill>
                            <a:srgbClr val="000000"/>
                          </a:solidFill>
                          <a:effectLst/>
                          <a:latin typeface="Calibri"/>
                        </a:rPr>
                        <a:t>3. Construction</a:t>
                      </a:r>
                    </a:p>
                  </a:txBody>
                  <a:tcPr marL="9525" marR="9525" marT="9525" marB="0" anchor="b"/>
                </a:tc>
                <a:tc>
                  <a:txBody>
                    <a:bodyPr/>
                    <a:lstStyle/>
                    <a:p>
                      <a:pPr algn="r" fontAlgn="b"/>
                      <a:r>
                        <a:rPr lang="en-US" sz="2000" b="0" i="0" u="none" strike="noStrike" dirty="0">
                          <a:solidFill>
                            <a:srgbClr val="000000"/>
                          </a:solidFill>
                          <a:effectLst/>
                          <a:latin typeface="Calibri"/>
                        </a:rPr>
                        <a:t>11.25</a:t>
                      </a:r>
                    </a:p>
                  </a:txBody>
                  <a:tcPr marL="9525" marR="9525" marT="9525" marB="0" anchor="b"/>
                </a:tc>
                <a:tc>
                  <a:txBody>
                    <a:bodyPr/>
                    <a:lstStyle/>
                    <a:p>
                      <a:pPr algn="r" fontAlgn="b"/>
                      <a:r>
                        <a:rPr lang="en-US" sz="2000" b="0" i="0" u="none" strike="noStrike" dirty="0">
                          <a:solidFill>
                            <a:srgbClr val="000000"/>
                          </a:solidFill>
                          <a:effectLst/>
                          <a:latin typeface="Calibri"/>
                        </a:rPr>
                        <a:t>9</a:t>
                      </a:r>
                    </a:p>
                  </a:txBody>
                  <a:tcPr marL="9525" marR="9525" marT="9525" marB="0" anchor="b"/>
                </a:tc>
              </a:tr>
              <a:tr h="394828">
                <a:tc>
                  <a:txBody>
                    <a:bodyPr/>
                    <a:lstStyle/>
                    <a:p>
                      <a:pPr algn="l" fontAlgn="b"/>
                      <a:r>
                        <a:rPr lang="en-US" sz="2000" b="0" i="0" u="none" strike="noStrike" dirty="0">
                          <a:solidFill>
                            <a:srgbClr val="000000"/>
                          </a:solidFill>
                          <a:effectLst/>
                          <a:latin typeface="Calibri"/>
                        </a:rPr>
                        <a:t>4. Testing</a:t>
                      </a:r>
                    </a:p>
                  </a:txBody>
                  <a:tcPr marL="9525" marR="9525" marT="9525" marB="0" anchor="b"/>
                </a:tc>
                <a:tc>
                  <a:txBody>
                    <a:bodyPr/>
                    <a:lstStyle/>
                    <a:p>
                      <a:pPr algn="r" fontAlgn="b"/>
                      <a:r>
                        <a:rPr lang="en-US" sz="2000" b="0" i="0" u="none" strike="noStrike" dirty="0" smtClean="0">
                          <a:solidFill>
                            <a:srgbClr val="000000"/>
                          </a:solidFill>
                          <a:effectLst/>
                          <a:latin typeface="Calibri"/>
                        </a:rPr>
                        <a:t>12.50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10</a:t>
                      </a:r>
                    </a:p>
                  </a:txBody>
                  <a:tcPr marL="9525" marR="9525" marT="9525" marB="0" anchor="b"/>
                </a:tc>
              </a:tr>
              <a:tr h="394828">
                <a:tc>
                  <a:txBody>
                    <a:bodyPr/>
                    <a:lstStyle/>
                    <a:p>
                      <a:pPr algn="l" fontAlgn="b"/>
                      <a:r>
                        <a:rPr lang="en-US" sz="2000" b="0" i="0" u="none" strike="noStrike" dirty="0">
                          <a:solidFill>
                            <a:srgbClr val="000000"/>
                          </a:solidFill>
                          <a:effectLst/>
                          <a:latin typeface="Calibri"/>
                        </a:rPr>
                        <a:t>5. Maintenance</a:t>
                      </a:r>
                    </a:p>
                  </a:txBody>
                  <a:tcPr marL="9525" marR="9525" marT="9525" marB="0" anchor="b"/>
                </a:tc>
                <a:tc>
                  <a:txBody>
                    <a:bodyPr/>
                    <a:lstStyle/>
                    <a:p>
                      <a:pPr algn="r" fontAlgn="b"/>
                      <a:r>
                        <a:rPr lang="en-US" sz="2000" b="0" i="0" u="none" strike="noStrike" dirty="0" smtClean="0">
                          <a:solidFill>
                            <a:srgbClr val="000000"/>
                          </a:solidFill>
                          <a:effectLst/>
                          <a:latin typeface="Calibri"/>
                        </a:rPr>
                        <a:t>7.50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6</a:t>
                      </a:r>
                    </a:p>
                  </a:txBody>
                  <a:tcPr marL="9525" marR="9525" marT="9525" marB="0" anchor="b"/>
                </a:tc>
              </a:tr>
              <a:tr h="394828">
                <a:tc>
                  <a:txBody>
                    <a:bodyPr/>
                    <a:lstStyle/>
                    <a:p>
                      <a:pPr algn="l" fontAlgn="b"/>
                      <a:r>
                        <a:rPr lang="en-US" sz="2000" b="0" i="0" u="none" strike="noStrike" dirty="0">
                          <a:solidFill>
                            <a:srgbClr val="000000"/>
                          </a:solidFill>
                          <a:effectLst/>
                          <a:latin typeface="Calibri"/>
                        </a:rPr>
                        <a:t>6. Configuration Management</a:t>
                      </a:r>
                    </a:p>
                  </a:txBody>
                  <a:tcPr marL="9525" marR="9525" marT="9525" marB="0" anchor="b"/>
                </a:tc>
                <a:tc>
                  <a:txBody>
                    <a:bodyPr/>
                    <a:lstStyle/>
                    <a:p>
                      <a:pPr algn="r" fontAlgn="b"/>
                      <a:r>
                        <a:rPr lang="en-US" sz="2000" b="0" i="0" u="none" strike="noStrike" dirty="0" smtClean="0">
                          <a:solidFill>
                            <a:srgbClr val="000000"/>
                          </a:solidFill>
                          <a:effectLst/>
                          <a:latin typeface="Calibri"/>
                        </a:rPr>
                        <a:t>7.50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6</a:t>
                      </a:r>
                    </a:p>
                  </a:txBody>
                  <a:tcPr marL="9525" marR="9525" marT="9525" marB="0" anchor="b"/>
                </a:tc>
              </a:tr>
              <a:tr h="394828">
                <a:tc>
                  <a:txBody>
                    <a:bodyPr/>
                    <a:lstStyle/>
                    <a:p>
                      <a:pPr algn="l" fontAlgn="b"/>
                      <a:r>
                        <a:rPr lang="en-US" sz="2000" b="0" i="0" u="none" strike="noStrike" dirty="0">
                          <a:solidFill>
                            <a:srgbClr val="000000"/>
                          </a:solidFill>
                          <a:effectLst/>
                          <a:latin typeface="Calibri"/>
                        </a:rPr>
                        <a:t>7. Engineering Processes</a:t>
                      </a:r>
                    </a:p>
                  </a:txBody>
                  <a:tcPr marL="9525" marR="9525" marT="9525" marB="0" anchor="b"/>
                </a:tc>
                <a:tc>
                  <a:txBody>
                    <a:bodyPr/>
                    <a:lstStyle/>
                    <a:p>
                      <a:pPr algn="r" fontAlgn="b"/>
                      <a:r>
                        <a:rPr lang="en-US" sz="2000" b="0" i="0" u="none" strike="noStrike" dirty="0" smtClean="0">
                          <a:solidFill>
                            <a:srgbClr val="000000"/>
                          </a:solidFill>
                          <a:effectLst/>
                          <a:latin typeface="Calibri"/>
                        </a:rPr>
                        <a:t>7.50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6</a:t>
                      </a:r>
                    </a:p>
                  </a:txBody>
                  <a:tcPr marL="9525" marR="9525" marT="9525" marB="0" anchor="b"/>
                </a:tc>
              </a:tr>
              <a:tr h="394828">
                <a:tc>
                  <a:txBody>
                    <a:bodyPr/>
                    <a:lstStyle/>
                    <a:p>
                      <a:pPr algn="l" fontAlgn="b"/>
                      <a:r>
                        <a:rPr lang="en-US" sz="2000" b="0" i="0" u="none" strike="noStrike" dirty="0">
                          <a:solidFill>
                            <a:srgbClr val="000000"/>
                          </a:solidFill>
                          <a:effectLst/>
                          <a:latin typeface="Calibri"/>
                        </a:rPr>
                        <a:t>8. Quality Assurance</a:t>
                      </a:r>
                    </a:p>
                  </a:txBody>
                  <a:tcPr marL="9525" marR="9525" marT="9525" marB="0" anchor="b"/>
                </a:tc>
                <a:tc>
                  <a:txBody>
                    <a:bodyPr/>
                    <a:lstStyle/>
                    <a:p>
                      <a:pPr algn="r" fontAlgn="b"/>
                      <a:r>
                        <a:rPr lang="en-US" sz="2000" b="0" i="0" u="none" strike="noStrike" dirty="0" smtClean="0">
                          <a:solidFill>
                            <a:srgbClr val="000000"/>
                          </a:solidFill>
                          <a:effectLst/>
                          <a:latin typeface="Calibri"/>
                        </a:rPr>
                        <a:t>7.50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6</a:t>
                      </a:r>
                    </a:p>
                  </a:txBody>
                  <a:tcPr marL="9525" marR="9525" marT="9525" marB="0" anchor="b"/>
                </a:tc>
              </a:tr>
              <a:tr h="394828">
                <a:tc>
                  <a:txBody>
                    <a:bodyPr/>
                    <a:lstStyle/>
                    <a:p>
                      <a:pPr algn="l" fontAlgn="b"/>
                      <a:r>
                        <a:rPr lang="en-US" sz="2000" b="0" i="0" u="none" strike="noStrike" dirty="0">
                          <a:solidFill>
                            <a:srgbClr val="000000"/>
                          </a:solidFill>
                          <a:effectLst/>
                          <a:latin typeface="Calibri"/>
                        </a:rPr>
                        <a:t>9. Safety, Security, and Privacy</a:t>
                      </a:r>
                    </a:p>
                  </a:txBody>
                  <a:tcPr marL="9525" marR="9525" marT="9525" marB="0" anchor="b"/>
                </a:tc>
                <a:tc>
                  <a:txBody>
                    <a:bodyPr/>
                    <a:lstStyle/>
                    <a:p>
                      <a:pPr algn="r" fontAlgn="b"/>
                      <a:r>
                        <a:rPr lang="en-US" sz="2000" b="0" i="0" u="none" strike="noStrike" dirty="0" smtClean="0">
                          <a:solidFill>
                            <a:srgbClr val="000000"/>
                          </a:solidFill>
                          <a:effectLst/>
                          <a:latin typeface="Calibri"/>
                        </a:rPr>
                        <a:t>15.00</a:t>
                      </a:r>
                      <a:endParaRPr lang="en-US" sz="2000" b="0" i="0" u="none" strike="noStrike" dirty="0">
                        <a:solidFill>
                          <a:srgbClr val="000000"/>
                        </a:solidFill>
                        <a:effectLst/>
                        <a:latin typeface="Calibri"/>
                      </a:endParaRPr>
                    </a:p>
                  </a:txBody>
                  <a:tcPr marL="9525" marR="9525" marT="9525" marB="0" anchor="b"/>
                </a:tc>
                <a:tc>
                  <a:txBody>
                    <a:bodyPr/>
                    <a:lstStyle/>
                    <a:p>
                      <a:pPr algn="r" fontAlgn="b"/>
                      <a:r>
                        <a:rPr lang="en-US" sz="2000" b="0" i="0" u="none" strike="noStrike" dirty="0">
                          <a:solidFill>
                            <a:srgbClr val="000000"/>
                          </a:solidFill>
                          <a:effectLst/>
                          <a:latin typeface="Calibri"/>
                        </a:rPr>
                        <a:t>12</a:t>
                      </a:r>
                    </a:p>
                  </a:txBody>
                  <a:tcPr marL="9525" marR="9525" marT="9525" marB="0" anchor="b"/>
                </a:tc>
              </a:tr>
            </a:tbl>
          </a:graphicData>
        </a:graphic>
      </p:graphicFrame>
    </p:spTree>
    <p:extLst>
      <p:ext uri="{BB962C8B-B14F-4D97-AF65-F5344CB8AC3E}">
        <p14:creationId xmlns:p14="http://schemas.microsoft.com/office/powerpoint/2010/main" val="3659305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the exam</a:t>
            </a:r>
            <a:endParaRPr lang="en-US" dirty="0"/>
          </a:p>
        </p:txBody>
      </p:sp>
      <p:sp>
        <p:nvSpPr>
          <p:cNvPr id="3" name="Content Placeholder 2"/>
          <p:cNvSpPr>
            <a:spLocks noGrp="1"/>
          </p:cNvSpPr>
          <p:nvPr>
            <p:ph idx="1"/>
          </p:nvPr>
        </p:nvSpPr>
        <p:spPr/>
        <p:txBody>
          <a:bodyPr>
            <a:normAutofit lnSpcReduction="10000"/>
          </a:bodyPr>
          <a:lstStyle/>
          <a:p>
            <a:r>
              <a:rPr lang="en-US" dirty="0" smtClean="0"/>
              <a:t>Committee of 20+ licensed PEs working in software engineering</a:t>
            </a:r>
          </a:p>
          <a:p>
            <a:r>
              <a:rPr lang="en-US" dirty="0" smtClean="0"/>
              <a:t>In person and online meetings</a:t>
            </a:r>
          </a:p>
          <a:p>
            <a:r>
              <a:rPr lang="en-US" dirty="0" smtClean="0"/>
              <a:t>Items are written by one PE and reviewed by three other PEs</a:t>
            </a:r>
          </a:p>
          <a:p>
            <a:r>
              <a:rPr lang="en-US" dirty="0" smtClean="0"/>
              <a:t>Test is assembled and pre-tested by 2 other PEs</a:t>
            </a:r>
          </a:p>
          <a:p>
            <a:r>
              <a:rPr lang="en-US" dirty="0" smtClean="0"/>
              <a:t>All exams under strict access control</a:t>
            </a:r>
          </a:p>
          <a:p>
            <a:r>
              <a:rPr lang="en-US" dirty="0" smtClean="0"/>
              <a:t>Statistics collected and analyzed after each test administration</a:t>
            </a:r>
          </a:p>
          <a:p>
            <a:r>
              <a:rPr lang="en-US" dirty="0" smtClean="0"/>
              <a:t>Same process as all other PE exams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2050" name="Picture 2" descr="C:\Users\Phil Laplante\AppData\Local\Microsoft\Windows\Temporary Internet Files\Content.IE5\8W7BR19M\MC90043152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5029200"/>
            <a:ext cx="1295266" cy="1295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17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Who would need a license?</a:t>
            </a:r>
            <a:endParaRPr lang="en-US" dirty="0"/>
          </a:p>
        </p:txBody>
      </p:sp>
      <p:sp>
        <p:nvSpPr>
          <p:cNvPr id="3" name="Content Placeholder 2"/>
          <p:cNvSpPr>
            <a:spLocks noGrp="1"/>
          </p:cNvSpPr>
          <p:nvPr>
            <p:ph idx="1"/>
          </p:nvPr>
        </p:nvSpPr>
        <p:spPr/>
        <p:txBody>
          <a:bodyPr>
            <a:normAutofit lnSpcReduction="10000"/>
          </a:bodyPr>
          <a:lstStyle/>
          <a:p>
            <a:r>
              <a:rPr lang="en-US" dirty="0" smtClean="0"/>
              <a:t>Would all software engineers need to be licensed? </a:t>
            </a:r>
          </a:p>
          <a:p>
            <a:pPr marL="548640" lvl="2" indent="-274320">
              <a:buClr>
                <a:schemeClr val="accent3"/>
              </a:buClr>
              <a:buSzPct val="95000"/>
            </a:pPr>
            <a:r>
              <a:rPr lang="en-US" dirty="0"/>
              <a:t>No, only those providing their services directly to the </a:t>
            </a:r>
            <a:r>
              <a:rPr lang="en-US" dirty="0" smtClean="0"/>
              <a:t>public</a:t>
            </a:r>
          </a:p>
          <a:p>
            <a:r>
              <a:rPr lang="en-US" dirty="0" smtClean="0"/>
              <a:t>Would all software have to be developed or supervised by licensed software engineers? </a:t>
            </a:r>
          </a:p>
          <a:p>
            <a:pPr lvl="1"/>
            <a:r>
              <a:rPr lang="en-US" dirty="0"/>
              <a:t>n</a:t>
            </a:r>
            <a:r>
              <a:rPr lang="en-US" dirty="0" smtClean="0"/>
              <a:t>o, only software that has an impact on the lives, property, economy, or security of people </a:t>
            </a:r>
          </a:p>
          <a:p>
            <a:r>
              <a:rPr lang="en-US" dirty="0" smtClean="0"/>
              <a:t>Licensing software engineers isn’t a once-in-a-lifetime event</a:t>
            </a:r>
          </a:p>
          <a:p>
            <a:pPr lvl="1"/>
            <a:r>
              <a:rPr lang="en-US" dirty="0" smtClean="0"/>
              <a:t>Engineers must renew their licenses annually and may be subject to mandatory continuous professional development</a:t>
            </a:r>
          </a:p>
        </p:txBody>
      </p:sp>
      <p:sp>
        <p:nvSpPr>
          <p:cNvPr id="5" name="TextBox 4"/>
          <p:cNvSpPr txBox="1"/>
          <p:nvPr/>
        </p:nvSpPr>
        <p:spPr>
          <a:xfrm>
            <a:off x="685800" y="5943600"/>
            <a:ext cx="3200400" cy="369332"/>
          </a:xfrm>
          <a:prstGeom prst="rect">
            <a:avLst/>
          </a:prstGeom>
          <a:noFill/>
        </p:spPr>
        <p:txBody>
          <a:bodyPr wrap="square" rtlCol="0">
            <a:spAutoFit/>
          </a:bodyPr>
          <a:lstStyle/>
          <a:p>
            <a:r>
              <a:rPr lang="en-US" dirty="0" smtClean="0"/>
              <a:t>Source: Krutchten, 2009</a:t>
            </a:r>
            <a:endParaRPr lang="en-US" dirty="0"/>
          </a:p>
        </p:txBody>
      </p:sp>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Footer Placeholder 7"/>
          <p:cNvSpPr>
            <a:spLocks noGrp="1"/>
          </p:cNvSpPr>
          <p:nvPr>
            <p:ph type="ftr" sz="quarter" idx="11"/>
          </p:nvPr>
        </p:nvSpPr>
        <p:spPr/>
        <p:txBody>
          <a:bodyPr/>
          <a:lstStyle/>
          <a:p>
            <a:r>
              <a:rPr lang="en-US" dirty="0" smtClean="0"/>
              <a:t>SERE 2012</a:t>
            </a:r>
            <a:endParaRPr lang="en-US" dirty="0"/>
          </a:p>
        </p:txBody>
      </p:sp>
    </p:spTree>
    <p:extLst>
      <p:ext uri="{BB962C8B-B14F-4D97-AF65-F5344CB8AC3E}">
        <p14:creationId xmlns:p14="http://schemas.microsoft.com/office/powerpoint/2010/main" val="45058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licensed software engineers?</a:t>
            </a:r>
            <a:endParaRPr lang="en-US" dirty="0"/>
          </a:p>
        </p:txBody>
      </p:sp>
      <p:sp>
        <p:nvSpPr>
          <p:cNvPr id="3" name="Content Placeholder 2"/>
          <p:cNvSpPr>
            <a:spLocks noGrp="1"/>
          </p:cNvSpPr>
          <p:nvPr>
            <p:ph idx="1"/>
          </p:nvPr>
        </p:nvSpPr>
        <p:spPr/>
        <p:txBody>
          <a:bodyPr>
            <a:normAutofit fontScale="92500"/>
          </a:bodyPr>
          <a:lstStyle/>
          <a:p>
            <a:r>
              <a:rPr lang="en-US" dirty="0"/>
              <a:t>There are at least two different versions of this question:</a:t>
            </a:r>
          </a:p>
          <a:p>
            <a:pPr lvl="1"/>
            <a:r>
              <a:rPr lang="en-US" dirty="0"/>
              <a:t>How many will be needed?</a:t>
            </a:r>
          </a:p>
          <a:p>
            <a:pPr lvl="1"/>
            <a:r>
              <a:rPr lang="en-US" dirty="0"/>
              <a:t>How many software professionals will become licensed?</a:t>
            </a:r>
          </a:p>
          <a:p>
            <a:r>
              <a:rPr lang="en-US" dirty="0"/>
              <a:t>The first question seems to be harder to answer…. </a:t>
            </a:r>
            <a:endParaRPr lang="en-US" dirty="0" smtClean="0"/>
          </a:p>
          <a:p>
            <a:r>
              <a:rPr lang="en-US" dirty="0" smtClean="0"/>
              <a:t>The </a:t>
            </a:r>
            <a:r>
              <a:rPr lang="en-US" dirty="0"/>
              <a:t>second </a:t>
            </a:r>
            <a:r>
              <a:rPr lang="en-US" dirty="0" smtClean="0"/>
              <a:t>question…</a:t>
            </a:r>
            <a:r>
              <a:rPr lang="en-US" b="1" dirty="0" smtClean="0"/>
              <a:t>methods </a:t>
            </a:r>
            <a:r>
              <a:rPr lang="en-US" b="1" dirty="0"/>
              <a:t>for estimating the eventual number of licensed professional software engineers</a:t>
            </a:r>
            <a:endParaRPr lang="en-US" dirty="0"/>
          </a:p>
          <a:p>
            <a:pPr lvl="1"/>
            <a:r>
              <a:rPr lang="en-US" dirty="0"/>
              <a:t>Number of software PEs in Canada – extrapolate</a:t>
            </a:r>
          </a:p>
          <a:p>
            <a:pPr lvl="1"/>
            <a:r>
              <a:rPr lang="en-US" dirty="0"/>
              <a:t>Number of CSDPs in US – extrapolate </a:t>
            </a:r>
            <a:endParaRPr lang="en-US" dirty="0" smtClean="0"/>
          </a:p>
          <a:p>
            <a:pPr lvl="1"/>
            <a:r>
              <a:rPr lang="en-US" dirty="0" smtClean="0"/>
              <a:t>Number </a:t>
            </a:r>
            <a:r>
              <a:rPr lang="en-US" dirty="0"/>
              <a:t>of licensed SW engineers in Texas – extrapolate</a:t>
            </a:r>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5790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question: projected growth in software engineers in the US</a:t>
            </a:r>
            <a:endParaRPr lang="en-US" dirty="0"/>
          </a:p>
        </p:txBody>
      </p:sp>
      <p:sp>
        <p:nvSpPr>
          <p:cNvPr id="3" name="Date Placeholder 2"/>
          <p:cNvSpPr>
            <a:spLocks noGrp="1"/>
          </p:cNvSpPr>
          <p:nvPr>
            <p:ph type="dt" sz="half" idx="10"/>
          </p:nvPr>
        </p:nvSpPr>
        <p:spPr/>
        <p:txBody>
          <a:bodyPr/>
          <a:lstStyle/>
          <a:p>
            <a:r>
              <a:rPr lang="en-US" dirty="0" smtClean="0"/>
              <a:t>Source: US Bureau of Labor Statistics</a:t>
            </a:r>
            <a:endParaRPr lang="en-US" dirty="0"/>
          </a:p>
        </p:txBody>
      </p:sp>
      <p:sp>
        <p:nvSpPr>
          <p:cNvPr id="4" name="Footer Placeholder 3"/>
          <p:cNvSpPr>
            <a:spLocks noGrp="1"/>
          </p:cNvSpPr>
          <p:nvPr>
            <p:ph type="ftr" sz="quarter" idx="11"/>
          </p:nvPr>
        </p:nvSpPr>
        <p:spPr/>
        <p:txBody>
          <a:bodyPr/>
          <a:lstStyle/>
          <a:p>
            <a:r>
              <a:rPr lang="en-US" dirty="0" smtClean="0"/>
              <a:t>SERE 2012</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59038202"/>
              </p:ext>
            </p:extLst>
          </p:nvPr>
        </p:nvGraphicFramePr>
        <p:xfrm>
          <a:off x="304800" y="1981199"/>
          <a:ext cx="8534399" cy="3429001"/>
        </p:xfrm>
        <a:graphic>
          <a:graphicData uri="http://schemas.openxmlformats.org/drawingml/2006/table">
            <a:tbl>
              <a:tblPr firstRow="1" firstCol="1" bandRow="1">
                <a:tableStyleId>{5C22544A-7EE6-4342-B048-85BDC9FD1C3A}</a:tableStyleId>
              </a:tblPr>
              <a:tblGrid>
                <a:gridCol w="3439656"/>
                <a:gridCol w="1405896"/>
                <a:gridCol w="1516455"/>
                <a:gridCol w="1428095"/>
                <a:gridCol w="744297"/>
              </a:tblGrid>
              <a:tr h="553065">
                <a:tc rowSpan="2">
                  <a:txBody>
                    <a:bodyPr/>
                    <a:lstStyle/>
                    <a:p>
                      <a:pPr marL="0" marR="0">
                        <a:lnSpc>
                          <a:spcPts val="1400"/>
                        </a:lnSpc>
                        <a:spcBef>
                          <a:spcPts val="600"/>
                        </a:spcBef>
                        <a:spcAft>
                          <a:spcPts val="600"/>
                        </a:spcAft>
                      </a:pPr>
                      <a:r>
                        <a:rPr lang="en-US" sz="1600" dirty="0">
                          <a:effectLst/>
                          <a:latin typeface="+mj-lt"/>
                        </a:rPr>
                        <a:t>Occupational Title</a:t>
                      </a:r>
                      <a:endParaRPr lang="en-US" sz="1600" dirty="0">
                        <a:effectLst/>
                        <a:latin typeface="+mj-lt"/>
                        <a:ea typeface="Calibri"/>
                        <a:cs typeface="Times New Roman"/>
                      </a:endParaRPr>
                    </a:p>
                  </a:txBody>
                  <a:tcPr marL="38100" marR="38100" marT="19050" marB="38100" anchor="b"/>
                </a:tc>
                <a:tc rowSpan="2">
                  <a:txBody>
                    <a:bodyPr/>
                    <a:lstStyle/>
                    <a:p>
                      <a:pPr marL="0" marR="0" algn="ctr">
                        <a:lnSpc>
                          <a:spcPts val="1400"/>
                        </a:lnSpc>
                        <a:spcBef>
                          <a:spcPts val="600"/>
                        </a:spcBef>
                        <a:spcAft>
                          <a:spcPts val="600"/>
                        </a:spcAft>
                      </a:pPr>
                      <a:r>
                        <a:rPr lang="en-US" sz="1600" dirty="0">
                          <a:effectLst/>
                          <a:latin typeface="+mj-lt"/>
                        </a:rPr>
                        <a:t>Employment, 2008</a:t>
                      </a:r>
                      <a:endParaRPr lang="en-US" sz="1600" dirty="0">
                        <a:effectLst/>
                        <a:latin typeface="+mj-lt"/>
                        <a:ea typeface="Calibri"/>
                        <a:cs typeface="Times New Roman"/>
                      </a:endParaRPr>
                    </a:p>
                  </a:txBody>
                  <a:tcPr marL="38100" marR="38100" marT="19050" marB="38100" anchor="b"/>
                </a:tc>
                <a:tc rowSpan="2">
                  <a:txBody>
                    <a:bodyPr/>
                    <a:lstStyle/>
                    <a:p>
                      <a:pPr marL="0" marR="0" algn="ctr">
                        <a:lnSpc>
                          <a:spcPts val="1400"/>
                        </a:lnSpc>
                        <a:spcBef>
                          <a:spcPts val="600"/>
                        </a:spcBef>
                        <a:spcAft>
                          <a:spcPts val="600"/>
                        </a:spcAft>
                      </a:pPr>
                      <a:r>
                        <a:rPr lang="en-US" sz="1600" dirty="0">
                          <a:effectLst/>
                          <a:latin typeface="+mj-lt"/>
                        </a:rPr>
                        <a:t>Projected </a:t>
                      </a:r>
                      <a:br>
                        <a:rPr lang="en-US" sz="1600" dirty="0">
                          <a:effectLst/>
                          <a:latin typeface="+mj-lt"/>
                        </a:rPr>
                      </a:br>
                      <a:r>
                        <a:rPr lang="en-US" sz="1600" dirty="0">
                          <a:effectLst/>
                          <a:latin typeface="+mj-lt"/>
                        </a:rPr>
                        <a:t>Employment, 2018</a:t>
                      </a:r>
                      <a:endParaRPr lang="en-US" sz="1600" dirty="0">
                        <a:effectLst/>
                        <a:latin typeface="+mj-lt"/>
                        <a:ea typeface="Calibri"/>
                        <a:cs typeface="Times New Roman"/>
                      </a:endParaRPr>
                    </a:p>
                  </a:txBody>
                  <a:tcPr marL="38100" marR="38100" marT="19050" marB="38100" anchor="b"/>
                </a:tc>
                <a:tc gridSpan="2">
                  <a:txBody>
                    <a:bodyPr/>
                    <a:lstStyle/>
                    <a:p>
                      <a:pPr marL="0" marR="0" algn="ctr">
                        <a:lnSpc>
                          <a:spcPts val="1400"/>
                        </a:lnSpc>
                        <a:spcBef>
                          <a:spcPts val="600"/>
                        </a:spcBef>
                        <a:spcAft>
                          <a:spcPts val="600"/>
                        </a:spcAft>
                      </a:pPr>
                      <a:r>
                        <a:rPr lang="en-US" sz="1600" dirty="0">
                          <a:effectLst/>
                        </a:rPr>
                        <a:t>Change,</a:t>
                      </a:r>
                      <a:br>
                        <a:rPr lang="en-US" sz="1600" dirty="0">
                          <a:effectLst/>
                        </a:rPr>
                      </a:br>
                      <a:r>
                        <a:rPr lang="en-US" sz="1600" dirty="0">
                          <a:effectLst/>
                        </a:rPr>
                        <a:t>2008-18</a:t>
                      </a:r>
                      <a:endParaRPr lang="en-US" sz="1600" dirty="0">
                        <a:effectLst/>
                        <a:latin typeface="Calibri"/>
                        <a:ea typeface="Calibri"/>
                        <a:cs typeface="Times New Roman"/>
                      </a:endParaRPr>
                    </a:p>
                  </a:txBody>
                  <a:tcPr marL="38100" marR="38100" marT="19050" marB="38100" anchor="b"/>
                </a:tc>
                <a:tc hMerge="1">
                  <a:txBody>
                    <a:bodyPr/>
                    <a:lstStyle/>
                    <a:p>
                      <a:endParaRPr lang="en-US"/>
                    </a:p>
                  </a:txBody>
                  <a:tcPr/>
                </a:tc>
              </a:tr>
              <a:tr h="55306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ts val="1400"/>
                        </a:lnSpc>
                        <a:spcBef>
                          <a:spcPts val="600"/>
                        </a:spcBef>
                        <a:spcAft>
                          <a:spcPts val="600"/>
                        </a:spcAft>
                      </a:pPr>
                      <a:r>
                        <a:rPr lang="en-US" sz="1600" dirty="0">
                          <a:effectLst/>
                          <a:latin typeface="+mj-lt"/>
                        </a:rPr>
                        <a:t>Number</a:t>
                      </a:r>
                      <a:endParaRPr lang="en-US" sz="1600" dirty="0">
                        <a:effectLst/>
                        <a:latin typeface="+mj-lt"/>
                        <a:ea typeface="Calibri"/>
                        <a:cs typeface="Times New Roman"/>
                      </a:endParaRPr>
                    </a:p>
                  </a:txBody>
                  <a:tcPr marL="38100" marR="38100" marT="19050" marB="38100" anchor="b"/>
                </a:tc>
                <a:tc>
                  <a:txBody>
                    <a:bodyPr/>
                    <a:lstStyle/>
                    <a:p>
                      <a:pPr marL="0" marR="0" algn="ctr">
                        <a:lnSpc>
                          <a:spcPts val="1400"/>
                        </a:lnSpc>
                        <a:spcBef>
                          <a:spcPts val="600"/>
                        </a:spcBef>
                        <a:spcAft>
                          <a:spcPts val="600"/>
                        </a:spcAft>
                      </a:pPr>
                      <a:r>
                        <a:rPr lang="en-US" sz="1600" dirty="0">
                          <a:effectLst/>
                          <a:latin typeface="+mj-lt"/>
                        </a:rPr>
                        <a:t>Percent</a:t>
                      </a:r>
                      <a:endParaRPr lang="en-US" sz="1600" dirty="0">
                        <a:effectLst/>
                        <a:latin typeface="+mj-lt"/>
                        <a:ea typeface="Calibri"/>
                        <a:cs typeface="Times New Roman"/>
                      </a:endParaRPr>
                    </a:p>
                  </a:txBody>
                  <a:tcPr marL="38100" marR="38100" marT="19050" marB="38100" anchor="b"/>
                </a:tc>
              </a:tr>
              <a:tr h="553065">
                <a:tc>
                  <a:txBody>
                    <a:bodyPr/>
                    <a:lstStyle/>
                    <a:p>
                      <a:pPr marL="0" marR="0">
                        <a:lnSpc>
                          <a:spcPts val="1400"/>
                        </a:lnSpc>
                        <a:spcBef>
                          <a:spcPts val="600"/>
                        </a:spcBef>
                        <a:spcAft>
                          <a:spcPts val="600"/>
                        </a:spcAft>
                      </a:pPr>
                      <a:r>
                        <a:rPr lang="en-US" sz="1600" dirty="0">
                          <a:effectLst/>
                          <a:latin typeface="+mj-lt"/>
                        </a:rPr>
                        <a:t>Computer software engineers and computer programmers</a:t>
                      </a:r>
                      <a:endParaRPr lang="en-US" sz="1600" dirty="0">
                        <a:effectLst/>
                        <a:latin typeface="+mj-lt"/>
                        <a:ea typeface="Calibri"/>
                        <a:cs typeface="Times New Roman"/>
                      </a:endParaRPr>
                    </a:p>
                  </a:txBody>
                  <a:tcPr marL="38100" marR="38100" marT="19050" marB="38100" anchor="ctr"/>
                </a:tc>
                <a:tc>
                  <a:txBody>
                    <a:bodyPr/>
                    <a:lstStyle/>
                    <a:p>
                      <a:pPr marL="0" marR="0" algn="r">
                        <a:lnSpc>
                          <a:spcPts val="1400"/>
                        </a:lnSpc>
                        <a:spcBef>
                          <a:spcPts val="600"/>
                        </a:spcBef>
                        <a:spcAft>
                          <a:spcPts val="600"/>
                        </a:spcAft>
                      </a:pPr>
                      <a:r>
                        <a:rPr lang="en-US" sz="1600" dirty="0">
                          <a:effectLst/>
                          <a:latin typeface="+mj-lt"/>
                        </a:rPr>
                        <a:t>1,336,300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1,619,300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283,000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21</a:t>
                      </a:r>
                      <a:endParaRPr lang="en-US" sz="1600" dirty="0">
                        <a:effectLst/>
                        <a:latin typeface="+mj-lt"/>
                        <a:ea typeface="Calibri"/>
                        <a:cs typeface="Times New Roman"/>
                      </a:endParaRPr>
                    </a:p>
                  </a:txBody>
                  <a:tcPr marL="19050" marR="19050" marT="0" marB="19050" anchor="ctr"/>
                </a:tc>
              </a:tr>
              <a:tr h="331838">
                <a:tc>
                  <a:txBody>
                    <a:bodyPr/>
                    <a:lstStyle/>
                    <a:p>
                      <a:pPr marL="0" marR="0">
                        <a:lnSpc>
                          <a:spcPts val="1400"/>
                        </a:lnSpc>
                        <a:spcBef>
                          <a:spcPts val="600"/>
                        </a:spcBef>
                        <a:spcAft>
                          <a:spcPts val="600"/>
                        </a:spcAft>
                      </a:pPr>
                      <a:r>
                        <a:rPr lang="en-US" sz="1600" dirty="0">
                          <a:effectLst/>
                          <a:latin typeface="+mj-lt"/>
                        </a:rPr>
                        <a:t>Computer programmers</a:t>
                      </a:r>
                      <a:endParaRPr lang="en-US" sz="1600" dirty="0">
                        <a:effectLst/>
                        <a:latin typeface="+mj-lt"/>
                        <a:ea typeface="Calibri"/>
                        <a:cs typeface="Times New Roman"/>
                      </a:endParaRPr>
                    </a:p>
                  </a:txBody>
                  <a:tcPr marL="38100" marR="38100" marT="19050" marB="38100" anchor="ctr"/>
                </a:tc>
                <a:tc>
                  <a:txBody>
                    <a:bodyPr/>
                    <a:lstStyle/>
                    <a:p>
                      <a:pPr marL="0" marR="0" algn="r">
                        <a:lnSpc>
                          <a:spcPts val="1400"/>
                        </a:lnSpc>
                        <a:spcBef>
                          <a:spcPts val="600"/>
                        </a:spcBef>
                        <a:spcAft>
                          <a:spcPts val="600"/>
                        </a:spcAft>
                      </a:pPr>
                      <a:r>
                        <a:rPr lang="en-US" sz="1600" dirty="0">
                          <a:effectLst/>
                          <a:latin typeface="+mj-lt"/>
                        </a:rPr>
                        <a:t>426,700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414,400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-12,300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-3</a:t>
                      </a:r>
                      <a:endParaRPr lang="en-US" sz="1600" dirty="0">
                        <a:effectLst/>
                        <a:latin typeface="+mj-lt"/>
                        <a:ea typeface="Calibri"/>
                        <a:cs typeface="Times New Roman"/>
                      </a:endParaRPr>
                    </a:p>
                  </a:txBody>
                  <a:tcPr marL="19050" marR="19050" marT="0" marB="19050" anchor="ctr"/>
                </a:tc>
              </a:tr>
              <a:tr h="331838">
                <a:tc>
                  <a:txBody>
                    <a:bodyPr/>
                    <a:lstStyle/>
                    <a:p>
                      <a:pPr marL="0" marR="0">
                        <a:lnSpc>
                          <a:spcPts val="1400"/>
                        </a:lnSpc>
                        <a:spcBef>
                          <a:spcPts val="600"/>
                        </a:spcBef>
                        <a:spcAft>
                          <a:spcPts val="600"/>
                        </a:spcAft>
                      </a:pPr>
                      <a:r>
                        <a:rPr lang="en-US" sz="1600" dirty="0">
                          <a:effectLst/>
                          <a:latin typeface="+mj-lt"/>
                        </a:rPr>
                        <a:t>Computer software engineers</a:t>
                      </a:r>
                      <a:endParaRPr lang="en-US" sz="1600" dirty="0">
                        <a:effectLst/>
                        <a:latin typeface="+mj-lt"/>
                        <a:ea typeface="Calibri"/>
                        <a:cs typeface="Times New Roman"/>
                      </a:endParaRPr>
                    </a:p>
                  </a:txBody>
                  <a:tcPr marL="38100" marR="38100" marT="19050" marB="38100" anchor="ctr"/>
                </a:tc>
                <a:tc>
                  <a:txBody>
                    <a:bodyPr/>
                    <a:lstStyle/>
                    <a:p>
                      <a:pPr marL="0" marR="0" algn="r">
                        <a:lnSpc>
                          <a:spcPts val="1400"/>
                        </a:lnSpc>
                        <a:spcBef>
                          <a:spcPts val="600"/>
                        </a:spcBef>
                        <a:spcAft>
                          <a:spcPts val="600"/>
                        </a:spcAft>
                      </a:pPr>
                      <a:r>
                        <a:rPr lang="en-US" sz="1600" dirty="0">
                          <a:effectLst/>
                          <a:latin typeface="+mj-lt"/>
                        </a:rPr>
                        <a:t>909,600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1,204,800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295,200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32</a:t>
                      </a:r>
                      <a:endParaRPr lang="en-US" sz="1600" dirty="0">
                        <a:effectLst/>
                        <a:latin typeface="+mj-lt"/>
                        <a:ea typeface="Calibri"/>
                        <a:cs typeface="Times New Roman"/>
                      </a:endParaRPr>
                    </a:p>
                  </a:txBody>
                  <a:tcPr marL="19050" marR="19050" marT="0" marB="19050" anchor="ctr"/>
                </a:tc>
              </a:tr>
              <a:tr h="553065">
                <a:tc>
                  <a:txBody>
                    <a:bodyPr/>
                    <a:lstStyle/>
                    <a:p>
                      <a:pPr marL="0" marR="0">
                        <a:lnSpc>
                          <a:spcPts val="1400"/>
                        </a:lnSpc>
                        <a:spcBef>
                          <a:spcPts val="600"/>
                        </a:spcBef>
                        <a:spcAft>
                          <a:spcPts val="600"/>
                        </a:spcAft>
                      </a:pPr>
                      <a:r>
                        <a:rPr lang="en-US" sz="1600" dirty="0">
                          <a:effectLst/>
                          <a:latin typeface="+mj-lt"/>
                        </a:rPr>
                        <a:t>Computer software engineers, applications</a:t>
                      </a:r>
                      <a:endParaRPr lang="en-US" sz="1600" dirty="0">
                        <a:effectLst/>
                        <a:latin typeface="+mj-lt"/>
                        <a:ea typeface="Calibri"/>
                        <a:cs typeface="Times New Roman"/>
                      </a:endParaRPr>
                    </a:p>
                  </a:txBody>
                  <a:tcPr marL="38100" marR="38100" marT="19050" marB="38100" anchor="ctr"/>
                </a:tc>
                <a:tc>
                  <a:txBody>
                    <a:bodyPr/>
                    <a:lstStyle/>
                    <a:p>
                      <a:pPr marL="0" marR="0" algn="r">
                        <a:lnSpc>
                          <a:spcPts val="1400"/>
                        </a:lnSpc>
                        <a:spcBef>
                          <a:spcPts val="600"/>
                        </a:spcBef>
                        <a:spcAft>
                          <a:spcPts val="600"/>
                        </a:spcAft>
                      </a:pPr>
                      <a:r>
                        <a:rPr lang="en-US" sz="1600" dirty="0">
                          <a:effectLst/>
                          <a:latin typeface="+mj-lt"/>
                        </a:rPr>
                        <a:t>514,800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689,900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175,100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34</a:t>
                      </a:r>
                      <a:endParaRPr lang="en-US" sz="1600" dirty="0">
                        <a:effectLst/>
                        <a:latin typeface="+mj-lt"/>
                        <a:ea typeface="Calibri"/>
                        <a:cs typeface="Times New Roman"/>
                      </a:endParaRPr>
                    </a:p>
                  </a:txBody>
                  <a:tcPr marL="19050" marR="19050" marT="0" marB="19050" anchor="ctr"/>
                </a:tc>
              </a:tr>
              <a:tr h="553065">
                <a:tc>
                  <a:txBody>
                    <a:bodyPr/>
                    <a:lstStyle/>
                    <a:p>
                      <a:pPr marL="0" marR="0">
                        <a:lnSpc>
                          <a:spcPts val="1400"/>
                        </a:lnSpc>
                        <a:spcBef>
                          <a:spcPts val="600"/>
                        </a:spcBef>
                        <a:spcAft>
                          <a:spcPts val="600"/>
                        </a:spcAft>
                      </a:pPr>
                      <a:r>
                        <a:rPr lang="en-US" sz="1600" dirty="0">
                          <a:effectLst/>
                          <a:latin typeface="+mj-lt"/>
                        </a:rPr>
                        <a:t>Computer software engineers, systems software</a:t>
                      </a:r>
                      <a:endParaRPr lang="en-US" sz="1600" dirty="0">
                        <a:effectLst/>
                        <a:latin typeface="+mj-lt"/>
                        <a:ea typeface="Calibri"/>
                        <a:cs typeface="Times New Roman"/>
                      </a:endParaRPr>
                    </a:p>
                  </a:txBody>
                  <a:tcPr marL="38100" marR="38100" marT="19050" marB="38100" anchor="ctr"/>
                </a:tc>
                <a:tc>
                  <a:txBody>
                    <a:bodyPr/>
                    <a:lstStyle/>
                    <a:p>
                      <a:pPr marL="0" marR="0" algn="r">
                        <a:lnSpc>
                          <a:spcPts val="1400"/>
                        </a:lnSpc>
                        <a:spcBef>
                          <a:spcPts val="600"/>
                        </a:spcBef>
                        <a:spcAft>
                          <a:spcPts val="600"/>
                        </a:spcAft>
                      </a:pPr>
                      <a:r>
                        <a:rPr lang="en-US" sz="1600" dirty="0">
                          <a:effectLst/>
                          <a:latin typeface="+mj-lt"/>
                        </a:rPr>
                        <a:t>394,800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515,000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120,200</a:t>
                      </a:r>
                      <a:endParaRPr lang="en-US" sz="1600" dirty="0">
                        <a:effectLst/>
                        <a:latin typeface="+mj-lt"/>
                        <a:ea typeface="Calibri"/>
                        <a:cs typeface="Times New Roman"/>
                      </a:endParaRPr>
                    </a:p>
                  </a:txBody>
                  <a:tcPr marL="19050" marR="19050" marT="0" marB="19050" anchor="ctr"/>
                </a:tc>
                <a:tc>
                  <a:txBody>
                    <a:bodyPr/>
                    <a:lstStyle/>
                    <a:p>
                      <a:pPr marL="0" marR="0" algn="r">
                        <a:lnSpc>
                          <a:spcPts val="1400"/>
                        </a:lnSpc>
                        <a:spcBef>
                          <a:spcPts val="600"/>
                        </a:spcBef>
                        <a:spcAft>
                          <a:spcPts val="600"/>
                        </a:spcAft>
                      </a:pPr>
                      <a:r>
                        <a:rPr lang="en-US" sz="1600" dirty="0">
                          <a:effectLst/>
                          <a:latin typeface="+mj-lt"/>
                        </a:rPr>
                        <a:t>30</a:t>
                      </a:r>
                      <a:endParaRPr lang="en-US" sz="1600" dirty="0">
                        <a:effectLst/>
                        <a:latin typeface="+mj-lt"/>
                        <a:ea typeface="Calibri"/>
                        <a:cs typeface="Times New Roman"/>
                      </a:endParaRPr>
                    </a:p>
                  </a:txBody>
                  <a:tcPr marL="19050" marR="19050" marT="0" marB="19050" anchor="ctr"/>
                </a:tc>
              </a:tr>
            </a:tbl>
          </a:graphicData>
        </a:graphic>
      </p:graphicFrame>
    </p:spTree>
    <p:extLst>
      <p:ext uri="{BB962C8B-B14F-4D97-AF65-F5344CB8AC3E}">
        <p14:creationId xmlns:p14="http://schemas.microsoft.com/office/powerpoint/2010/main" val="828926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systems affect the health, safety and welfare of the public?</a:t>
            </a:r>
            <a:endParaRPr lang="en-US" dirty="0"/>
          </a:p>
        </p:txBody>
      </p:sp>
      <p:sp>
        <p:nvSpPr>
          <p:cNvPr id="3" name="Content Placeholder 2"/>
          <p:cNvSpPr>
            <a:spLocks noGrp="1"/>
          </p:cNvSpPr>
          <p:nvPr>
            <p:ph idx="1"/>
          </p:nvPr>
        </p:nvSpPr>
        <p:spPr/>
        <p:txBody>
          <a:bodyPr>
            <a:normAutofit lnSpcReduction="10000"/>
          </a:bodyPr>
          <a:lstStyle/>
          <a:p>
            <a:r>
              <a:rPr lang="en-US" dirty="0" smtClean="0"/>
              <a:t>Typical domains</a:t>
            </a:r>
          </a:p>
          <a:p>
            <a:pPr lvl="1"/>
            <a:r>
              <a:rPr lang="en-US" dirty="0" smtClean="0"/>
              <a:t>medicine</a:t>
            </a:r>
            <a:r>
              <a:rPr lang="en-US" dirty="0"/>
              <a:t>, </a:t>
            </a:r>
            <a:r>
              <a:rPr lang="en-US" dirty="0" smtClean="0"/>
              <a:t>transportation</a:t>
            </a:r>
            <a:r>
              <a:rPr lang="en-US" dirty="0"/>
              <a:t>, infrastructure, </a:t>
            </a:r>
            <a:r>
              <a:rPr lang="en-US" dirty="0" smtClean="0"/>
              <a:t>commerce, finance</a:t>
            </a:r>
          </a:p>
          <a:p>
            <a:r>
              <a:rPr lang="en-US" dirty="0" smtClean="0"/>
              <a:t>Typical applications</a:t>
            </a:r>
          </a:p>
          <a:p>
            <a:pPr lvl="1"/>
            <a:r>
              <a:rPr lang="en-US" dirty="0" smtClean="0"/>
              <a:t> </a:t>
            </a:r>
            <a:r>
              <a:rPr lang="en-US" dirty="0"/>
              <a:t>implantable medical devices, automobiles, elevators, </a:t>
            </a:r>
            <a:r>
              <a:rPr lang="en-US" dirty="0" smtClean="0"/>
              <a:t>power systems, financial </a:t>
            </a:r>
            <a:r>
              <a:rPr lang="en-US" dirty="0"/>
              <a:t>and health record management </a:t>
            </a:r>
            <a:r>
              <a:rPr lang="en-US" dirty="0" smtClean="0"/>
              <a:t>systems</a:t>
            </a:r>
          </a:p>
          <a:p>
            <a:r>
              <a:rPr lang="en-US" dirty="0" smtClean="0"/>
              <a:t>Less-obvious</a:t>
            </a:r>
            <a:endParaRPr lang="en-US" dirty="0"/>
          </a:p>
          <a:p>
            <a:pPr lvl="1"/>
            <a:r>
              <a:rPr lang="en-US" dirty="0" smtClean="0"/>
              <a:t>entertainment – e.g. amusement park ride</a:t>
            </a:r>
          </a:p>
          <a:p>
            <a:pPr lvl="1"/>
            <a:r>
              <a:rPr lang="en-US" dirty="0" smtClean="0"/>
              <a:t>consumer goods – e.g. microwave oven</a:t>
            </a:r>
          </a:p>
          <a:p>
            <a:pPr lvl="1"/>
            <a:r>
              <a:rPr lang="en-US" dirty="0" smtClean="0"/>
              <a:t>… etc.</a:t>
            </a:r>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dirty="0"/>
          </a:p>
        </p:txBody>
      </p:sp>
      <p:pic>
        <p:nvPicPr>
          <p:cNvPr id="3074" name="Picture 2" descr="C:\Users\Phil Laplante\AppData\Local\Microsoft\Windows\Temporary Internet Files\Content.IE5\CXG1QM0R\MC90043472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257800"/>
            <a:ext cx="1219057" cy="1219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59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examples</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6740785"/>
              </p:ext>
            </p:extLst>
          </p:nvPr>
        </p:nvGraphicFramePr>
        <p:xfrm>
          <a:off x="1371600" y="2057400"/>
          <a:ext cx="6400800" cy="3625253"/>
        </p:xfrm>
        <a:graphic>
          <a:graphicData uri="http://schemas.openxmlformats.org/drawingml/2006/table">
            <a:tbl>
              <a:tblPr firstRow="1" bandRow="1">
                <a:tableStyleId>{5C22544A-7EE6-4342-B048-85BDC9FD1C3A}</a:tableStyleId>
              </a:tblPr>
              <a:tblGrid>
                <a:gridCol w="3200400"/>
                <a:gridCol w="3200400"/>
              </a:tblGrid>
              <a:tr h="443824">
                <a:tc>
                  <a:txBody>
                    <a:bodyPr/>
                    <a:lstStyle/>
                    <a:p>
                      <a:r>
                        <a:rPr lang="en-US" dirty="0" smtClean="0"/>
                        <a:t>Critical?</a:t>
                      </a:r>
                      <a:endParaRPr lang="en-US" dirty="0"/>
                    </a:p>
                  </a:txBody>
                  <a:tcPr/>
                </a:tc>
                <a:tc>
                  <a:txBody>
                    <a:bodyPr/>
                    <a:lstStyle/>
                    <a:p>
                      <a:r>
                        <a:rPr lang="en-US" dirty="0" smtClean="0"/>
                        <a:t>Non critical (?)</a:t>
                      </a:r>
                      <a:endParaRPr lang="en-US" dirty="0"/>
                    </a:p>
                  </a:txBody>
                  <a:tcPr/>
                </a:tc>
              </a:tr>
              <a:tr h="766053">
                <a:tc>
                  <a:txBody>
                    <a:bodyPr/>
                    <a:lstStyle/>
                    <a:p>
                      <a:r>
                        <a:rPr lang="en-US" dirty="0" smtClean="0"/>
                        <a:t>Drone aircraft</a:t>
                      </a:r>
                      <a:endParaRPr lang="en-US" dirty="0"/>
                    </a:p>
                  </a:txBody>
                  <a:tcPr/>
                </a:tc>
                <a:tc>
                  <a:txBody>
                    <a:bodyPr/>
                    <a:lstStyle/>
                    <a:p>
                      <a:r>
                        <a:rPr lang="en-US" dirty="0" smtClean="0"/>
                        <a:t>Remote</a:t>
                      </a:r>
                      <a:r>
                        <a:rPr lang="en-US" baseline="0" dirty="0" smtClean="0"/>
                        <a:t> controlled model airplane</a:t>
                      </a:r>
                      <a:endParaRPr lang="en-US" dirty="0"/>
                    </a:p>
                  </a:txBody>
                  <a:tcPr/>
                </a:tc>
              </a:tr>
              <a:tr h="443824">
                <a:tc>
                  <a:txBody>
                    <a:bodyPr/>
                    <a:lstStyle/>
                    <a:p>
                      <a:r>
                        <a:rPr lang="en-US" dirty="0" smtClean="0"/>
                        <a:t>Hot</a:t>
                      </a:r>
                      <a:r>
                        <a:rPr lang="en-US" baseline="0" dirty="0" smtClean="0"/>
                        <a:t> pizza vending machine</a:t>
                      </a:r>
                      <a:endParaRPr lang="en-US" dirty="0"/>
                    </a:p>
                  </a:txBody>
                  <a:tcPr/>
                </a:tc>
                <a:tc>
                  <a:txBody>
                    <a:bodyPr/>
                    <a:lstStyle/>
                    <a:p>
                      <a:r>
                        <a:rPr lang="en-US" dirty="0" smtClean="0"/>
                        <a:t>Soda</a:t>
                      </a:r>
                      <a:r>
                        <a:rPr lang="en-US" baseline="0" dirty="0" smtClean="0"/>
                        <a:t> vending machine</a:t>
                      </a:r>
                      <a:endParaRPr lang="en-US" dirty="0"/>
                    </a:p>
                  </a:txBody>
                  <a:tcPr/>
                </a:tc>
              </a:tr>
              <a:tr h="443824">
                <a:tc>
                  <a:txBody>
                    <a:bodyPr/>
                    <a:lstStyle/>
                    <a:p>
                      <a:r>
                        <a:rPr lang="en-US" dirty="0" smtClean="0"/>
                        <a:t>Robot surgery</a:t>
                      </a:r>
                      <a:endParaRPr lang="en-US" dirty="0"/>
                    </a:p>
                  </a:txBody>
                  <a:tcPr/>
                </a:tc>
                <a:tc>
                  <a:txBody>
                    <a:bodyPr/>
                    <a:lstStyle/>
                    <a:p>
                      <a:r>
                        <a:rPr lang="en-US" dirty="0" smtClean="0"/>
                        <a:t>Automated tattoo</a:t>
                      </a:r>
                      <a:r>
                        <a:rPr lang="en-US" baseline="0" dirty="0" smtClean="0"/>
                        <a:t> machine</a:t>
                      </a:r>
                      <a:endParaRPr lang="en-US" dirty="0"/>
                    </a:p>
                  </a:txBody>
                  <a:tcPr/>
                </a:tc>
              </a:tr>
              <a:tr h="443824">
                <a:tc>
                  <a:txBody>
                    <a:bodyPr/>
                    <a:lstStyle/>
                    <a:p>
                      <a:r>
                        <a:rPr lang="en-US" dirty="0" smtClean="0"/>
                        <a:t>Medical records system</a:t>
                      </a:r>
                      <a:endParaRPr lang="en-US" dirty="0"/>
                    </a:p>
                  </a:txBody>
                  <a:tcPr/>
                </a:tc>
                <a:tc>
                  <a:txBody>
                    <a:bodyPr/>
                    <a:lstStyle/>
                    <a:p>
                      <a:r>
                        <a:rPr lang="en-US" dirty="0" smtClean="0"/>
                        <a:t>Medical</a:t>
                      </a:r>
                      <a:r>
                        <a:rPr lang="en-US" baseline="0" dirty="0" smtClean="0"/>
                        <a:t> appointment self-registration system</a:t>
                      </a:r>
                      <a:endParaRPr lang="en-US" dirty="0"/>
                    </a:p>
                  </a:txBody>
                  <a:tcPr/>
                </a:tc>
              </a:tr>
              <a:tr h="443824">
                <a:tc>
                  <a:txBody>
                    <a:bodyPr/>
                    <a:lstStyle/>
                    <a:p>
                      <a:r>
                        <a:rPr lang="en-US" dirty="0" smtClean="0"/>
                        <a:t>Pension management system</a:t>
                      </a:r>
                      <a:endParaRPr lang="en-US" dirty="0"/>
                    </a:p>
                  </a:txBody>
                  <a:tcPr/>
                </a:tc>
                <a:tc>
                  <a:txBody>
                    <a:bodyPr/>
                    <a:lstStyle/>
                    <a:p>
                      <a:r>
                        <a:rPr lang="en-US" dirty="0" smtClean="0"/>
                        <a:t>Online stock trading system</a:t>
                      </a:r>
                      <a:endParaRPr lang="en-US" dirty="0"/>
                    </a:p>
                  </a:txBody>
                  <a:tcPr/>
                </a:tc>
              </a:tr>
              <a:tr h="443824">
                <a:tc>
                  <a:txBody>
                    <a:bodyPr/>
                    <a:lstStyle/>
                    <a:p>
                      <a:r>
                        <a:rPr lang="en-US" dirty="0" smtClean="0"/>
                        <a:t>Nuclear power plant</a:t>
                      </a:r>
                      <a:endParaRPr lang="en-US" dirty="0"/>
                    </a:p>
                  </a:txBody>
                  <a:tcPr/>
                </a:tc>
                <a:tc>
                  <a:txBody>
                    <a:bodyPr/>
                    <a:lstStyle/>
                    <a:p>
                      <a:r>
                        <a:rPr lang="en-US" dirty="0" smtClean="0"/>
                        <a:t>Wind power</a:t>
                      </a:r>
                      <a:r>
                        <a:rPr lang="en-US" baseline="0" dirty="0" smtClean="0"/>
                        <a:t> generator</a:t>
                      </a:r>
                      <a:endParaRPr lang="en-US" dirty="0"/>
                    </a:p>
                  </a:txBody>
                  <a:tcPr/>
                </a:tc>
              </a:tr>
            </a:tbl>
          </a:graphicData>
        </a:graphic>
      </p:graphicFrame>
    </p:spTree>
    <p:extLst>
      <p:ext uri="{BB962C8B-B14F-4D97-AF65-F5344CB8AC3E}">
        <p14:creationId xmlns:p14="http://schemas.microsoft.com/office/powerpoint/2010/main" val="2398862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 of critical systems</a:t>
            </a:r>
            <a:endParaRPr lang="en-US" dirty="0"/>
          </a:p>
        </p:txBody>
      </p:sp>
      <p:sp>
        <p:nvSpPr>
          <p:cNvPr id="3" name="Content Placeholder 2"/>
          <p:cNvSpPr>
            <a:spLocks noGrp="1"/>
          </p:cNvSpPr>
          <p:nvPr>
            <p:ph idx="1"/>
          </p:nvPr>
        </p:nvSpPr>
        <p:spPr/>
        <p:txBody>
          <a:bodyPr/>
          <a:lstStyle/>
          <a:p>
            <a:r>
              <a:rPr lang="en-US" dirty="0"/>
              <a:t>It would be </a:t>
            </a:r>
            <a:r>
              <a:rPr lang="en-US" dirty="0" smtClean="0"/>
              <a:t>difficult/impossible </a:t>
            </a:r>
            <a:r>
              <a:rPr lang="en-US" dirty="0"/>
              <a:t>to create a comprehensive taxonomy of “licensable </a:t>
            </a:r>
            <a:r>
              <a:rPr lang="en-US" dirty="0" smtClean="0"/>
              <a:t>systems” </a:t>
            </a:r>
          </a:p>
          <a:p>
            <a:pPr lvl="1"/>
            <a:r>
              <a:rPr lang="en-US" dirty="0" smtClean="0"/>
              <a:t>may be some sort of incompleteness problem</a:t>
            </a:r>
          </a:p>
          <a:p>
            <a:pPr lvl="1"/>
            <a:r>
              <a:rPr lang="en-US" dirty="0" smtClean="0"/>
              <a:t>this </a:t>
            </a:r>
            <a:r>
              <a:rPr lang="en-US" dirty="0"/>
              <a:t>is </a:t>
            </a:r>
            <a:r>
              <a:rPr lang="en-US" dirty="0" smtClean="0"/>
              <a:t>an area </a:t>
            </a:r>
            <a:r>
              <a:rPr lang="en-US" dirty="0"/>
              <a:t>for </a:t>
            </a:r>
            <a:r>
              <a:rPr lang="en-US" dirty="0" smtClean="0"/>
              <a:t>research</a:t>
            </a:r>
          </a:p>
          <a:p>
            <a:r>
              <a:rPr lang="en-US" dirty="0" smtClean="0"/>
              <a:t>More likely,  systems will be identified as built</a:t>
            </a:r>
          </a:p>
          <a:p>
            <a:r>
              <a:rPr lang="en-US" dirty="0" smtClean="0"/>
              <a:t>Can we create </a:t>
            </a:r>
            <a:r>
              <a:rPr lang="en-US" dirty="0"/>
              <a:t>a set of questions that can be used to determine if a software system can have an adverse effect on the </a:t>
            </a:r>
            <a:r>
              <a:rPr lang="en-US" dirty="0" smtClean="0"/>
              <a:t>public</a:t>
            </a:r>
            <a:r>
              <a:rPr lang="en-US" dirty="0"/>
              <a:t>?</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04890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Phil Laplante\AppData\Local\Microsoft\Windows\Temporary Internet Files\Content.IE5\8W7BR19M\MC90043779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3241" y="5410200"/>
            <a:ext cx="1380759" cy="11318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Identifying questions</a:t>
            </a: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US" dirty="0"/>
              <a:t>Does the software control a device or devices that could directly inflict harm to a human being if there was a malfunction</a:t>
            </a:r>
            <a:r>
              <a:rPr lang="en-US" dirty="0" smtClean="0"/>
              <a:t>?</a:t>
            </a:r>
            <a:endParaRPr lang="en-US" dirty="0"/>
          </a:p>
          <a:p>
            <a:pPr marL="514350" lvl="0" indent="-514350">
              <a:buFont typeface="+mj-lt"/>
              <a:buAutoNum type="arabicPeriod"/>
            </a:pPr>
            <a:r>
              <a:rPr lang="en-US" dirty="0"/>
              <a:t>Does the software put the assets of an individual or corporate entity at risk beyond the normal amount of risk assumed in everyday business transactions</a:t>
            </a:r>
            <a:r>
              <a:rPr lang="en-US" dirty="0" smtClean="0"/>
              <a:t>?</a:t>
            </a:r>
            <a:endParaRPr lang="en-US" dirty="0"/>
          </a:p>
          <a:p>
            <a:pPr marL="514350" lvl="0" indent="-514350">
              <a:buFont typeface="+mj-lt"/>
              <a:buAutoNum type="arabicPeriod"/>
            </a:pPr>
            <a:r>
              <a:rPr lang="en-US" dirty="0"/>
              <a:t>Does the software expose identifying information of an individual or a corporate entity that would violate any federal, state or local </a:t>
            </a:r>
            <a:r>
              <a:rPr lang="en-US" dirty="0" smtClean="0"/>
              <a:t>laws?</a:t>
            </a:r>
            <a:endParaRPr lang="en-US" dirty="0"/>
          </a:p>
          <a:p>
            <a:pPr marL="514350" lvl="0" indent="-514350">
              <a:buFont typeface="+mj-lt"/>
              <a:buAutoNum type="arabicPeriod"/>
            </a:pPr>
            <a:r>
              <a:rPr lang="en-US" dirty="0"/>
              <a:t>Does the software interact with other systems in way that directly satisfies 1-3 above?</a:t>
            </a:r>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26664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questions</a:t>
            </a:r>
            <a:endParaRPr lang="en-US" dirty="0"/>
          </a:p>
        </p:txBody>
      </p:sp>
      <p:sp>
        <p:nvSpPr>
          <p:cNvPr id="3" name="Content Placeholder 2"/>
          <p:cNvSpPr>
            <a:spLocks noGrp="1"/>
          </p:cNvSpPr>
          <p:nvPr>
            <p:ph idx="1"/>
          </p:nvPr>
        </p:nvSpPr>
        <p:spPr/>
        <p:txBody>
          <a:bodyPr>
            <a:normAutofit/>
          </a:bodyPr>
          <a:lstStyle/>
          <a:p>
            <a:r>
              <a:rPr lang="en-US" dirty="0" smtClean="0"/>
              <a:t>Consider: insulin </a:t>
            </a:r>
            <a:r>
              <a:rPr lang="en-US" dirty="0"/>
              <a:t>pump, automotive braking, roller coaster, telemetry monitor, and water treatment plant </a:t>
            </a:r>
            <a:endParaRPr lang="en-US" dirty="0" smtClean="0"/>
          </a:p>
          <a:p>
            <a:pPr lvl="1"/>
            <a:r>
              <a:rPr lang="en-US" dirty="0" smtClean="0"/>
              <a:t>all </a:t>
            </a:r>
            <a:r>
              <a:rPr lang="en-US" dirty="0"/>
              <a:t>would answer </a:t>
            </a:r>
            <a:r>
              <a:rPr lang="en-US" dirty="0" smtClean="0"/>
              <a:t>‘yes’ </a:t>
            </a:r>
            <a:r>
              <a:rPr lang="en-US" dirty="0"/>
              <a:t>to question 1. </a:t>
            </a:r>
            <a:endParaRPr lang="en-US" dirty="0" smtClean="0"/>
          </a:p>
          <a:p>
            <a:r>
              <a:rPr lang="en-US" dirty="0" smtClean="0"/>
              <a:t>Consider: </a:t>
            </a:r>
            <a:r>
              <a:rPr lang="en-US" dirty="0"/>
              <a:t>financial systems such as tax return preparation software, an e-commerce site, or a pension fund management system </a:t>
            </a:r>
            <a:endParaRPr lang="en-US" dirty="0" smtClean="0"/>
          </a:p>
          <a:p>
            <a:pPr lvl="1"/>
            <a:r>
              <a:rPr lang="en-US" dirty="0" smtClean="0"/>
              <a:t>would </a:t>
            </a:r>
            <a:r>
              <a:rPr lang="en-US" dirty="0"/>
              <a:t>likely answer </a:t>
            </a:r>
            <a:r>
              <a:rPr lang="en-US" dirty="0" smtClean="0"/>
              <a:t>‘yes’ </a:t>
            </a:r>
            <a:r>
              <a:rPr lang="en-US" dirty="0"/>
              <a:t>to question 2. </a:t>
            </a:r>
          </a:p>
          <a:p>
            <a:r>
              <a:rPr lang="en-US" dirty="0" smtClean="0"/>
              <a:t>What about the </a:t>
            </a:r>
            <a:r>
              <a:rPr lang="en-US" dirty="0"/>
              <a:t>tax preparation software and pension fund </a:t>
            </a:r>
            <a:r>
              <a:rPr lang="en-US" dirty="0" smtClean="0"/>
              <a:t>management, e-commerce </a:t>
            </a:r>
            <a:r>
              <a:rPr lang="en-US" dirty="0"/>
              <a:t>systems </a:t>
            </a:r>
            <a:endParaRPr lang="en-US" dirty="0" smtClean="0"/>
          </a:p>
          <a:p>
            <a:pPr lvl="1"/>
            <a:r>
              <a:rPr lang="en-US" dirty="0" smtClean="0"/>
              <a:t>might </a:t>
            </a:r>
            <a:r>
              <a:rPr lang="en-US" dirty="0"/>
              <a:t>also answer </a:t>
            </a:r>
            <a:r>
              <a:rPr lang="en-US" dirty="0" smtClean="0"/>
              <a:t>‘yes’ </a:t>
            </a:r>
            <a:r>
              <a:rPr lang="en-US" dirty="0"/>
              <a:t>to question </a:t>
            </a:r>
            <a:r>
              <a:rPr lang="en-US" dirty="0" smtClean="0"/>
              <a:t>3</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92650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talk</a:t>
            </a:r>
            <a:endParaRPr lang="en-US" dirty="0"/>
          </a:p>
        </p:txBody>
      </p:sp>
      <p:sp>
        <p:nvSpPr>
          <p:cNvPr id="3" name="Content Placeholder 2"/>
          <p:cNvSpPr>
            <a:spLocks noGrp="1"/>
          </p:cNvSpPr>
          <p:nvPr>
            <p:ph idx="1"/>
          </p:nvPr>
        </p:nvSpPr>
        <p:spPr/>
        <p:txBody>
          <a:bodyPr/>
          <a:lstStyle/>
          <a:p>
            <a:r>
              <a:rPr lang="en-US" dirty="0" smtClean="0"/>
              <a:t>Why do we need licensure of software engineers?</a:t>
            </a:r>
          </a:p>
          <a:p>
            <a:r>
              <a:rPr lang="en-US" dirty="0" smtClean="0"/>
              <a:t>Status of US licensure project</a:t>
            </a:r>
          </a:p>
          <a:p>
            <a:r>
              <a:rPr lang="en-US" dirty="0" smtClean="0"/>
              <a:t>Identifying critical systems</a:t>
            </a:r>
          </a:p>
          <a:p>
            <a:r>
              <a:rPr lang="en-US" dirty="0" smtClean="0"/>
              <a:t>Allocating responsibility (blame)</a:t>
            </a:r>
          </a:p>
          <a:p>
            <a:r>
              <a:rPr lang="en-US" dirty="0" smtClean="0"/>
              <a:t>Challenges and unanswered questions</a:t>
            </a:r>
          </a:p>
          <a:p>
            <a:r>
              <a:rPr lang="en-US" dirty="0" smtClean="0"/>
              <a:t>Future work</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ERE 2012</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44078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 y="609600"/>
            <a:ext cx="8305800" cy="1143000"/>
          </a:xfrm>
        </p:spPr>
        <p:txBody>
          <a:bodyPr/>
          <a:lstStyle/>
          <a:p>
            <a:r>
              <a:rPr lang="en-US" dirty="0" smtClean="0"/>
              <a:t>Simple interactions</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SERE 2012</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dirty="0"/>
          </a:p>
        </p:txBody>
      </p:sp>
      <p:grpSp>
        <p:nvGrpSpPr>
          <p:cNvPr id="7" name="Group 6"/>
          <p:cNvGrpSpPr/>
          <p:nvPr/>
        </p:nvGrpSpPr>
        <p:grpSpPr>
          <a:xfrm>
            <a:off x="152400" y="1905000"/>
            <a:ext cx="8488680" cy="2514600"/>
            <a:chOff x="-563880" y="1097973"/>
            <a:chExt cx="8488680" cy="2514600"/>
          </a:xfrm>
        </p:grpSpPr>
        <p:pic>
          <p:nvPicPr>
            <p:cNvPr id="8" name="Picture 7" descr="C:\Users\Phil Laplante\AppData\Local\Microsoft\Windows\Temporary Internet Files\Content.IE5\ZK0KYJZ2\MC900439328[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5" t="-47141" r="20405" b="47141"/>
            <a:stretch/>
          </p:blipFill>
          <p:spPr bwMode="auto">
            <a:xfrm>
              <a:off x="-563880" y="1097973"/>
              <a:ext cx="2103120" cy="25146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752600" y="2465972"/>
              <a:ext cx="762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S</a:t>
              </a:r>
              <a:r>
                <a:rPr lang="en-US" baseline="-25000" dirty="0" smtClean="0">
                  <a:solidFill>
                    <a:schemeClr val="tx1"/>
                  </a:solidFill>
                </a:rPr>
                <a:t>1</a:t>
              </a:r>
              <a:endParaRPr lang="en-US" baseline="-25000" dirty="0">
                <a:solidFill>
                  <a:schemeClr val="tx1"/>
                </a:solidFill>
              </a:endParaRPr>
            </a:p>
          </p:txBody>
        </p:sp>
        <p:sp>
          <p:nvSpPr>
            <p:cNvPr id="10" name="Rectangle 9"/>
            <p:cNvSpPr/>
            <p:nvPr/>
          </p:nvSpPr>
          <p:spPr>
            <a:xfrm>
              <a:off x="3124200" y="2465972"/>
              <a:ext cx="7620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S</a:t>
              </a:r>
              <a:r>
                <a:rPr lang="en-US" baseline="-25000" dirty="0" smtClean="0">
                  <a:solidFill>
                    <a:schemeClr val="tx1"/>
                  </a:solidFill>
                </a:rPr>
                <a:t>2</a:t>
              </a:r>
              <a:endParaRPr lang="en-US" baseline="-25000" dirty="0">
                <a:solidFill>
                  <a:schemeClr val="tx1"/>
                </a:solidFill>
              </a:endParaRPr>
            </a:p>
          </p:txBody>
        </p:sp>
        <p:sp>
          <p:nvSpPr>
            <p:cNvPr id="11" name="Rectangle 10"/>
            <p:cNvSpPr/>
            <p:nvPr/>
          </p:nvSpPr>
          <p:spPr>
            <a:xfrm>
              <a:off x="7162800" y="2465972"/>
              <a:ext cx="762000" cy="838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S</a:t>
              </a:r>
              <a:r>
                <a:rPr lang="en-US" baseline="-25000" dirty="0" smtClean="0">
                  <a:solidFill>
                    <a:schemeClr val="tx1"/>
                  </a:solidFill>
                </a:rPr>
                <a:t>n</a:t>
              </a:r>
              <a:endParaRPr lang="en-US" baseline="-25000" dirty="0">
                <a:solidFill>
                  <a:schemeClr val="tx1"/>
                </a:solidFill>
              </a:endParaRPr>
            </a:p>
          </p:txBody>
        </p:sp>
        <p:sp>
          <p:nvSpPr>
            <p:cNvPr id="12" name="Rectangle 11"/>
            <p:cNvSpPr/>
            <p:nvPr/>
          </p:nvSpPr>
          <p:spPr>
            <a:xfrm>
              <a:off x="5791200" y="2465972"/>
              <a:ext cx="762000" cy="838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S</a:t>
              </a:r>
              <a:r>
                <a:rPr lang="en-US" baseline="-25000" dirty="0" smtClean="0">
                  <a:solidFill>
                    <a:schemeClr val="tx1"/>
                  </a:solidFill>
                </a:rPr>
                <a:t>n-1</a:t>
              </a:r>
              <a:endParaRPr lang="en-US" baseline="-25000" dirty="0">
                <a:solidFill>
                  <a:schemeClr val="tx1"/>
                </a:solidFill>
              </a:endParaRPr>
            </a:p>
          </p:txBody>
        </p:sp>
        <p:sp>
          <p:nvSpPr>
            <p:cNvPr id="13" name="Left-Right Arrow 12"/>
            <p:cNvSpPr/>
            <p:nvPr/>
          </p:nvSpPr>
          <p:spPr>
            <a:xfrm>
              <a:off x="2514600" y="2751722"/>
              <a:ext cx="609600" cy="26670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4" name="Left-Right Arrow 13"/>
            <p:cNvSpPr/>
            <p:nvPr/>
          </p:nvSpPr>
          <p:spPr>
            <a:xfrm>
              <a:off x="6553200" y="2770772"/>
              <a:ext cx="609600" cy="26670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Striped Right Arrow 14"/>
            <p:cNvSpPr/>
            <p:nvPr/>
          </p:nvSpPr>
          <p:spPr>
            <a:xfrm>
              <a:off x="5257800" y="2755186"/>
              <a:ext cx="533400" cy="333375"/>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Striped Right Arrow 15"/>
            <p:cNvSpPr/>
            <p:nvPr/>
          </p:nvSpPr>
          <p:spPr>
            <a:xfrm rot="10800000">
              <a:off x="3886200" y="2737434"/>
              <a:ext cx="533400" cy="333375"/>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TextBox 13"/>
            <p:cNvSpPr txBox="1"/>
            <p:nvPr/>
          </p:nvSpPr>
          <p:spPr>
            <a:xfrm>
              <a:off x="4572000" y="2355273"/>
              <a:ext cx="609600"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800" dirty="0" smtClean="0"/>
                <a:t>…</a:t>
              </a:r>
              <a:endParaRPr lang="en-US" sz="4800" dirty="0"/>
            </a:p>
          </p:txBody>
        </p:sp>
        <p:sp>
          <p:nvSpPr>
            <p:cNvPr id="18" name="Left-Right Arrow 17"/>
            <p:cNvSpPr/>
            <p:nvPr/>
          </p:nvSpPr>
          <p:spPr>
            <a:xfrm>
              <a:off x="1143000" y="2751722"/>
              <a:ext cx="609600" cy="26670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sp>
        <p:nvSpPr>
          <p:cNvPr id="19" name="TextBox 18"/>
          <p:cNvSpPr txBox="1"/>
          <p:nvPr/>
        </p:nvSpPr>
        <p:spPr>
          <a:xfrm>
            <a:off x="792480" y="4891314"/>
            <a:ext cx="4343400" cy="646331"/>
          </a:xfrm>
          <a:prstGeom prst="rect">
            <a:avLst/>
          </a:prstGeom>
          <a:noFill/>
        </p:spPr>
        <p:txBody>
          <a:bodyPr wrap="square" rtlCol="0">
            <a:spAutoFit/>
          </a:bodyPr>
          <a:lstStyle/>
          <a:p>
            <a:pPr marL="285750" indent="-285750">
              <a:buFont typeface="Arial" pitchFamily="34" charset="0"/>
              <a:buChar char="•"/>
            </a:pPr>
            <a:r>
              <a:rPr lang="en-US" dirty="0" smtClean="0"/>
              <a:t>How does failure in S</a:t>
            </a:r>
            <a:r>
              <a:rPr lang="en-US" baseline="-25000" dirty="0" smtClean="0"/>
              <a:t>n</a:t>
            </a:r>
            <a:r>
              <a:rPr lang="en-US" dirty="0" smtClean="0"/>
              <a:t> affect S</a:t>
            </a:r>
            <a:r>
              <a:rPr lang="en-US" baseline="-25000" dirty="0" smtClean="0"/>
              <a:t>1</a:t>
            </a:r>
            <a:r>
              <a:rPr lang="en-US" dirty="0" smtClean="0"/>
              <a:t>? </a:t>
            </a:r>
          </a:p>
          <a:p>
            <a:pPr marL="285750" indent="-285750">
              <a:buFont typeface="Arial" pitchFamily="34" charset="0"/>
              <a:buChar char="•"/>
            </a:pPr>
            <a:r>
              <a:rPr lang="en-US" dirty="0" smtClean="0"/>
              <a:t>Who is responsible?</a:t>
            </a:r>
            <a:endParaRPr lang="en-US" dirty="0"/>
          </a:p>
        </p:txBody>
      </p:sp>
      <p:sp>
        <p:nvSpPr>
          <p:cNvPr id="6" name="TextBox 5"/>
          <p:cNvSpPr txBox="1"/>
          <p:nvPr/>
        </p:nvSpPr>
        <p:spPr>
          <a:xfrm>
            <a:off x="609600" y="1905000"/>
            <a:ext cx="7269480" cy="1200329"/>
          </a:xfrm>
          <a:prstGeom prst="rect">
            <a:avLst/>
          </a:prstGeom>
          <a:noFill/>
        </p:spPr>
        <p:txBody>
          <a:bodyPr wrap="square" rtlCol="0">
            <a:spAutoFit/>
          </a:bodyPr>
          <a:lstStyle/>
          <a:p>
            <a:pPr marL="285750" indent="-285750">
              <a:buFont typeface="Arial" pitchFamily="34" charset="0"/>
              <a:buChar char="•"/>
            </a:pPr>
            <a:r>
              <a:rPr lang="en-US" dirty="0"/>
              <a:t>What about question number 4 – interactions?</a:t>
            </a:r>
          </a:p>
          <a:p>
            <a:pPr marL="742950" lvl="1" indent="-285750">
              <a:buFont typeface="Arial" pitchFamily="34" charset="0"/>
              <a:buChar char="•"/>
            </a:pPr>
            <a:r>
              <a:rPr lang="en-US" dirty="0"/>
              <a:t>a “harmless” piece of software </a:t>
            </a:r>
            <a:r>
              <a:rPr lang="en-US" dirty="0" smtClean="0"/>
              <a:t>may eventually cause </a:t>
            </a:r>
            <a:r>
              <a:rPr lang="en-US" dirty="0"/>
              <a:t>a catastrophic failure</a:t>
            </a:r>
          </a:p>
          <a:p>
            <a:endParaRPr lang="en-US" dirty="0"/>
          </a:p>
        </p:txBody>
      </p:sp>
    </p:spTree>
    <p:extLst>
      <p:ext uri="{BB962C8B-B14F-4D97-AF65-F5344CB8AC3E}">
        <p14:creationId xmlns:p14="http://schemas.microsoft.com/office/powerpoint/2010/main" val="30450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possible approach</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Reduce the </a:t>
            </a:r>
            <a:r>
              <a:rPr lang="en-US" dirty="0"/>
              <a:t>responsibility to the engineer </a:t>
            </a:r>
            <a:r>
              <a:rPr lang="en-US" dirty="0" smtClean="0"/>
              <a:t>as </a:t>
            </a:r>
            <a:r>
              <a:rPr lang="en-US" dirty="0"/>
              <a:t>a function of the distance of </a:t>
            </a:r>
            <a:r>
              <a:rPr lang="en-US" dirty="0" smtClean="0"/>
              <a:t>interaction (e.g.) </a:t>
            </a:r>
          </a:p>
          <a:p>
            <a:pPr lvl="1"/>
            <a:r>
              <a:rPr lang="en-US" dirty="0" smtClean="0"/>
              <a:t>liability for engineer </a:t>
            </a:r>
            <a:r>
              <a:rPr lang="en-US" dirty="0"/>
              <a:t>working on system S</a:t>
            </a:r>
            <a:r>
              <a:rPr lang="en-US" baseline="-25000" dirty="0"/>
              <a:t>1</a:t>
            </a:r>
            <a:r>
              <a:rPr lang="en-US" dirty="0"/>
              <a:t> should be </a:t>
            </a:r>
            <a:r>
              <a:rPr lang="en-US" dirty="0" smtClean="0"/>
              <a:t>100%,  </a:t>
            </a:r>
          </a:p>
          <a:p>
            <a:pPr lvl="1"/>
            <a:r>
              <a:rPr lang="en-US" dirty="0"/>
              <a:t>liability for engineer working on system </a:t>
            </a:r>
            <a:r>
              <a:rPr lang="en-US" dirty="0" smtClean="0"/>
              <a:t>S</a:t>
            </a:r>
            <a:r>
              <a:rPr lang="en-US" baseline="-25000" dirty="0" smtClean="0"/>
              <a:t>2</a:t>
            </a:r>
            <a:r>
              <a:rPr lang="en-US" dirty="0" smtClean="0"/>
              <a:t> </a:t>
            </a:r>
            <a:r>
              <a:rPr lang="en-US" dirty="0"/>
              <a:t>should be </a:t>
            </a:r>
            <a:r>
              <a:rPr lang="en-US" dirty="0" smtClean="0"/>
              <a:t>50%,  and so on</a:t>
            </a:r>
          </a:p>
          <a:p>
            <a:r>
              <a:rPr lang="en-US" dirty="0" smtClean="0"/>
              <a:t>In general, responsibility </a:t>
            </a:r>
            <a:r>
              <a:rPr lang="en-US" dirty="0"/>
              <a:t>for the engineer of system S</a:t>
            </a:r>
            <a:r>
              <a:rPr lang="en-US" baseline="-25000" dirty="0"/>
              <a:t>n</a:t>
            </a:r>
            <a:r>
              <a:rPr lang="en-US" dirty="0"/>
              <a:t>, </a:t>
            </a:r>
            <a:r>
              <a:rPr lang="en-US" dirty="0" smtClean="0"/>
              <a:t>is ≤1/2</a:t>
            </a:r>
            <a:r>
              <a:rPr lang="en-US" baseline="30000" dirty="0" smtClean="0"/>
              <a:t>n-1</a:t>
            </a:r>
            <a:r>
              <a:rPr lang="en-US" dirty="0" smtClean="0"/>
              <a:t> </a:t>
            </a:r>
            <a:r>
              <a:rPr lang="en-US" dirty="0"/>
              <a:t>of the total </a:t>
            </a:r>
            <a:r>
              <a:rPr lang="en-US" dirty="0" smtClean="0"/>
              <a:t>liability</a:t>
            </a:r>
          </a:p>
          <a:p>
            <a:r>
              <a:rPr lang="en-US" dirty="0"/>
              <a:t>Complicating factors</a:t>
            </a:r>
          </a:p>
          <a:p>
            <a:pPr lvl="1"/>
            <a:r>
              <a:rPr lang="en-US" dirty="0"/>
              <a:t>sequence in which the systems are developed, </a:t>
            </a:r>
          </a:p>
          <a:p>
            <a:pPr lvl="1"/>
            <a:r>
              <a:rPr lang="en-US" dirty="0"/>
              <a:t>whether interactions where envisioned or known previously, </a:t>
            </a:r>
          </a:p>
          <a:p>
            <a:pPr lvl="1"/>
            <a:r>
              <a:rPr lang="en-US" dirty="0"/>
              <a:t>whether standards based design is used and so on</a:t>
            </a:r>
          </a:p>
          <a:p>
            <a:pPr lvl="1"/>
            <a:r>
              <a:rPr lang="en-US" dirty="0"/>
              <a:t>what about complex interactions (next slide)</a:t>
            </a:r>
          </a:p>
          <a:p>
            <a:r>
              <a:rPr lang="en-US" dirty="0" smtClean="0"/>
              <a:t>Do </a:t>
            </a:r>
            <a:r>
              <a:rPr lang="en-US" dirty="0"/>
              <a:t>we like this model?</a:t>
            </a:r>
          </a:p>
          <a:p>
            <a:pPr lvl="1"/>
            <a:r>
              <a:rPr lang="en-US" dirty="0" smtClean="0"/>
              <a:t>if </a:t>
            </a:r>
            <a:r>
              <a:rPr lang="en-US" dirty="0"/>
              <a:t>a failure in system S</a:t>
            </a:r>
            <a:r>
              <a:rPr lang="en-US" baseline="-25000" dirty="0"/>
              <a:t>6</a:t>
            </a:r>
            <a:r>
              <a:rPr lang="en-US" dirty="0"/>
              <a:t> triggered a reaction that ultimately led to harm to the individual, to what extent is the software engineer </a:t>
            </a:r>
            <a:r>
              <a:rPr lang="en-US" dirty="0" smtClean="0"/>
              <a:t>really responsible </a:t>
            </a:r>
            <a:r>
              <a:rPr lang="en-US" dirty="0"/>
              <a:t>for the failure of S</a:t>
            </a:r>
            <a:r>
              <a:rPr lang="en-US" baseline="-25000" dirty="0"/>
              <a:t>6</a:t>
            </a:r>
            <a:r>
              <a:rPr lang="en-US" dirty="0"/>
              <a:t> culpable for the harm to the human</a:t>
            </a:r>
            <a:r>
              <a:rPr lang="en-US" dirty="0" smtClean="0"/>
              <a:t>? 1/64</a:t>
            </a:r>
            <a:r>
              <a:rPr lang="en-US" baseline="30000" dirty="0" smtClean="0"/>
              <a:t>th</a:t>
            </a:r>
            <a:r>
              <a:rPr lang="en-US" dirty="0" smtClean="0"/>
              <a:t> ?</a:t>
            </a:r>
            <a:endParaRPr lang="en-US" dirty="0"/>
          </a:p>
          <a:p>
            <a:r>
              <a:rPr lang="en-US" dirty="0"/>
              <a:t>Note: this kind of thing happens in other domains – e.g. road construction</a:t>
            </a:r>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301342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361" y="381000"/>
            <a:ext cx="8305800" cy="1143000"/>
          </a:xfrm>
        </p:spPr>
        <p:txBody>
          <a:bodyPr/>
          <a:lstStyle/>
          <a:p>
            <a:r>
              <a:rPr lang="en-US" dirty="0" smtClean="0"/>
              <a:t>Complex interactions</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SERE 2012</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grpSp>
        <p:nvGrpSpPr>
          <p:cNvPr id="7" name="Group 6"/>
          <p:cNvGrpSpPr/>
          <p:nvPr/>
        </p:nvGrpSpPr>
        <p:grpSpPr>
          <a:xfrm>
            <a:off x="647884" y="1953739"/>
            <a:ext cx="6851786" cy="3548177"/>
            <a:chOff x="488516" y="2727524"/>
            <a:chExt cx="6851786" cy="3548177"/>
          </a:xfrm>
        </p:grpSpPr>
        <p:pic>
          <p:nvPicPr>
            <p:cNvPr id="8" name="Picture 2" descr="C:\Users\Phil Laplante\AppData\Local\Microsoft\Windows\Temporary Internet Files\Content.IE5\ZK0KYJZ2\MC900439328[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85" t="-47141" r="20405" b="47141"/>
            <a:stretch/>
          </p:blipFill>
          <p:spPr bwMode="auto">
            <a:xfrm>
              <a:off x="488516" y="2727524"/>
              <a:ext cx="2103120" cy="25146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843200" y="4095523"/>
              <a:ext cx="762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smtClean="0">
                  <a:solidFill>
                    <a:schemeClr val="tx1"/>
                  </a:solidFill>
                </a:rPr>
                <a:t>1</a:t>
              </a:r>
              <a:endParaRPr lang="en-US" baseline="-25000" dirty="0">
                <a:solidFill>
                  <a:schemeClr val="tx1"/>
                </a:solidFill>
              </a:endParaRPr>
            </a:p>
          </p:txBody>
        </p:sp>
        <p:sp>
          <p:nvSpPr>
            <p:cNvPr id="10" name="Rectangle 9"/>
            <p:cNvSpPr/>
            <p:nvPr/>
          </p:nvSpPr>
          <p:spPr>
            <a:xfrm>
              <a:off x="4028893" y="2776000"/>
              <a:ext cx="7620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smtClean="0">
                  <a:solidFill>
                    <a:schemeClr val="tx1"/>
                  </a:solidFill>
                </a:rPr>
                <a:t>2</a:t>
              </a:r>
              <a:endParaRPr lang="en-US" baseline="-25000" dirty="0">
                <a:solidFill>
                  <a:schemeClr val="tx1"/>
                </a:solidFill>
              </a:endParaRPr>
            </a:p>
          </p:txBody>
        </p:sp>
        <p:sp>
          <p:nvSpPr>
            <p:cNvPr id="11" name="Rectangle 10"/>
            <p:cNvSpPr/>
            <p:nvPr/>
          </p:nvSpPr>
          <p:spPr>
            <a:xfrm>
              <a:off x="5214586" y="4095523"/>
              <a:ext cx="762000" cy="838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a:solidFill>
                    <a:schemeClr val="tx1"/>
                  </a:solidFill>
                </a:rPr>
                <a:t>4</a:t>
              </a:r>
            </a:p>
          </p:txBody>
        </p:sp>
        <p:sp>
          <p:nvSpPr>
            <p:cNvPr id="12" name="Rectangle 11"/>
            <p:cNvSpPr/>
            <p:nvPr/>
          </p:nvSpPr>
          <p:spPr>
            <a:xfrm>
              <a:off x="4028893" y="5437501"/>
              <a:ext cx="762000" cy="838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a:solidFill>
                    <a:schemeClr val="tx1"/>
                  </a:solidFill>
                </a:rPr>
                <a:t>3</a:t>
              </a:r>
            </a:p>
          </p:txBody>
        </p:sp>
        <p:sp>
          <p:nvSpPr>
            <p:cNvPr id="13" name="Left-Right Arrow 12"/>
            <p:cNvSpPr/>
            <p:nvPr/>
          </p:nvSpPr>
          <p:spPr>
            <a:xfrm>
              <a:off x="2296230" y="4381273"/>
              <a:ext cx="509600" cy="266700"/>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6533417" y="2776000"/>
              <a:ext cx="762000" cy="838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a:solidFill>
                    <a:schemeClr val="tx1"/>
                  </a:solidFill>
                </a:rPr>
                <a:t>5</a:t>
              </a:r>
            </a:p>
          </p:txBody>
        </p:sp>
        <p:sp>
          <p:nvSpPr>
            <p:cNvPr id="15" name="Rectangle 14"/>
            <p:cNvSpPr/>
            <p:nvPr/>
          </p:nvSpPr>
          <p:spPr>
            <a:xfrm>
              <a:off x="6578302" y="5378255"/>
              <a:ext cx="762000" cy="838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a:t>
              </a:r>
              <a:r>
                <a:rPr lang="en-US" baseline="-25000" dirty="0">
                  <a:solidFill>
                    <a:schemeClr val="tx1"/>
                  </a:solidFill>
                </a:rPr>
                <a:t>6</a:t>
              </a:r>
            </a:p>
          </p:txBody>
        </p:sp>
        <p:sp>
          <p:nvSpPr>
            <p:cNvPr id="16" name="Left-Right Arrow 15"/>
            <p:cNvSpPr/>
            <p:nvPr/>
          </p:nvSpPr>
          <p:spPr>
            <a:xfrm rot="18877249">
              <a:off x="3083884" y="3428590"/>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Left-Right Arrow 16"/>
            <p:cNvSpPr/>
            <p:nvPr/>
          </p:nvSpPr>
          <p:spPr>
            <a:xfrm rot="18877249">
              <a:off x="4702837" y="5276369"/>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Left-Right Arrow 17"/>
            <p:cNvSpPr/>
            <p:nvPr/>
          </p:nvSpPr>
          <p:spPr>
            <a:xfrm rot="2556159">
              <a:off x="4781266" y="3316702"/>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Left-Right Arrow 18"/>
            <p:cNvSpPr/>
            <p:nvPr/>
          </p:nvSpPr>
          <p:spPr>
            <a:xfrm rot="2556159">
              <a:off x="5519548" y="5301704"/>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Left-Right Arrow 19"/>
            <p:cNvSpPr/>
            <p:nvPr/>
          </p:nvSpPr>
          <p:spPr>
            <a:xfrm rot="2556159">
              <a:off x="3073122" y="5188480"/>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Left-Right Arrow 20"/>
            <p:cNvSpPr/>
            <p:nvPr/>
          </p:nvSpPr>
          <p:spPr>
            <a:xfrm rot="18877249">
              <a:off x="5575195" y="3284906"/>
              <a:ext cx="1023497" cy="370624"/>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p:cNvSpPr txBox="1"/>
          <p:nvPr/>
        </p:nvSpPr>
        <p:spPr>
          <a:xfrm>
            <a:off x="111377" y="5501916"/>
            <a:ext cx="4343400" cy="923330"/>
          </a:xfrm>
          <a:prstGeom prst="rect">
            <a:avLst/>
          </a:prstGeom>
          <a:noFill/>
        </p:spPr>
        <p:txBody>
          <a:bodyPr wrap="square" rtlCol="0">
            <a:spAutoFit/>
          </a:bodyPr>
          <a:lstStyle/>
          <a:p>
            <a:pPr marL="285750" indent="-285750">
              <a:buFont typeface="Arial" pitchFamily="34" charset="0"/>
              <a:buChar char="•"/>
            </a:pPr>
            <a:r>
              <a:rPr lang="en-US" dirty="0" smtClean="0"/>
              <a:t>How does failure in S</a:t>
            </a:r>
            <a:r>
              <a:rPr lang="en-US" baseline="-25000" dirty="0" smtClean="0"/>
              <a:t>n</a:t>
            </a:r>
            <a:r>
              <a:rPr lang="en-US" dirty="0" smtClean="0"/>
              <a:t> affect S</a:t>
            </a:r>
            <a:r>
              <a:rPr lang="en-US" baseline="-25000" dirty="0" smtClean="0"/>
              <a:t>1</a:t>
            </a:r>
            <a:r>
              <a:rPr lang="en-US" dirty="0" smtClean="0"/>
              <a:t>?</a:t>
            </a:r>
          </a:p>
          <a:p>
            <a:pPr marL="285750" indent="-285750">
              <a:buFont typeface="Arial" pitchFamily="34" charset="0"/>
              <a:buChar char="•"/>
            </a:pPr>
            <a:r>
              <a:rPr lang="en-US" dirty="0" smtClean="0"/>
              <a:t>Can security vulnerability in S</a:t>
            </a:r>
            <a:r>
              <a:rPr lang="en-US" baseline="-25000" dirty="0"/>
              <a:t>n</a:t>
            </a:r>
            <a:r>
              <a:rPr lang="en-US" dirty="0" smtClean="0"/>
              <a:t> affect S</a:t>
            </a:r>
            <a:r>
              <a:rPr lang="en-US" baseline="-25000" dirty="0" smtClean="0"/>
              <a:t>1</a:t>
            </a:r>
            <a:r>
              <a:rPr lang="en-US" dirty="0" smtClean="0"/>
              <a:t> </a:t>
            </a:r>
          </a:p>
          <a:p>
            <a:pPr marL="285750" indent="-285750">
              <a:buFont typeface="Arial" pitchFamily="34" charset="0"/>
              <a:buChar char="•"/>
            </a:pPr>
            <a:r>
              <a:rPr lang="en-US" dirty="0" smtClean="0"/>
              <a:t>Who is responsible?</a:t>
            </a:r>
            <a:endParaRPr lang="en-US" dirty="0"/>
          </a:p>
        </p:txBody>
      </p:sp>
    </p:spTree>
    <p:extLst>
      <p:ext uri="{BB962C8B-B14F-4D97-AF65-F5344CB8AC3E}">
        <p14:creationId xmlns:p14="http://schemas.microsoft.com/office/powerpoint/2010/main" val="29966609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 of interactions</a:t>
            </a:r>
            <a:endParaRPr lang="en-US" dirty="0"/>
          </a:p>
        </p:txBody>
      </p:sp>
      <p:sp>
        <p:nvSpPr>
          <p:cNvPr id="3" name="Content Placeholder 2"/>
          <p:cNvSpPr>
            <a:spLocks noGrp="1"/>
          </p:cNvSpPr>
          <p:nvPr>
            <p:ph idx="1"/>
          </p:nvPr>
        </p:nvSpPr>
        <p:spPr/>
        <p:txBody>
          <a:bodyPr>
            <a:normAutofit/>
          </a:bodyPr>
          <a:lstStyle/>
          <a:p>
            <a:r>
              <a:rPr lang="en-US" dirty="0" smtClean="0"/>
              <a:t>Do </a:t>
            </a:r>
            <a:r>
              <a:rPr lang="en-US" dirty="0"/>
              <a:t>we need to consider all software and the </a:t>
            </a:r>
            <a:r>
              <a:rPr lang="en-US" dirty="0" smtClean="0"/>
              <a:t>interactions – “transitive </a:t>
            </a:r>
            <a:r>
              <a:rPr lang="en-US" dirty="0"/>
              <a:t>closure of </a:t>
            </a:r>
            <a:r>
              <a:rPr lang="en-US" dirty="0" smtClean="0"/>
              <a:t>safety/security”</a:t>
            </a:r>
          </a:p>
          <a:p>
            <a:pPr lvl="1"/>
            <a:r>
              <a:rPr lang="en-US" dirty="0" smtClean="0"/>
              <a:t>e.g., </a:t>
            </a:r>
            <a:r>
              <a:rPr lang="en-US" dirty="0"/>
              <a:t>a security breach to a “non-critical” system linked to a critical one causes a public </a:t>
            </a:r>
            <a:r>
              <a:rPr lang="en-US" dirty="0" smtClean="0"/>
              <a:t>disaster</a:t>
            </a:r>
          </a:p>
          <a:p>
            <a:pPr lvl="1"/>
            <a:r>
              <a:rPr lang="en-US" dirty="0" smtClean="0"/>
              <a:t> </a:t>
            </a:r>
            <a:r>
              <a:rPr lang="en-US" dirty="0"/>
              <a:t>should it be concluded that the ‘non-critical” system was really “</a:t>
            </a:r>
            <a:r>
              <a:rPr lang="en-US" dirty="0" smtClean="0"/>
              <a:t>critical”?</a:t>
            </a:r>
          </a:p>
          <a:p>
            <a:pPr lvl="1"/>
            <a:r>
              <a:rPr lang="en-US" dirty="0" smtClean="0"/>
              <a:t>What responsibility does the engineer of </a:t>
            </a:r>
            <a:r>
              <a:rPr lang="en-US" i="1" dirty="0" smtClean="0"/>
              <a:t>S</a:t>
            </a:r>
            <a:r>
              <a:rPr lang="en-US" i="1" baseline="-25000" dirty="0" smtClean="0"/>
              <a:t>n</a:t>
            </a:r>
            <a:r>
              <a:rPr lang="en-US" dirty="0" smtClean="0"/>
              <a:t> have?</a:t>
            </a:r>
          </a:p>
          <a:p>
            <a:r>
              <a:rPr lang="en-US" dirty="0" smtClean="0"/>
              <a:t>The </a:t>
            </a:r>
            <a:r>
              <a:rPr lang="en-US" dirty="0"/>
              <a:t>answer to </a:t>
            </a:r>
            <a:r>
              <a:rPr lang="en-US" dirty="0" smtClean="0"/>
              <a:t>these kinds of questions are </a:t>
            </a:r>
            <a:r>
              <a:rPr lang="en-US" dirty="0"/>
              <a:t>unclear </a:t>
            </a:r>
            <a:endParaRPr lang="en-US" dirty="0" smtClean="0"/>
          </a:p>
          <a:p>
            <a:pPr lvl="1"/>
            <a:r>
              <a:rPr lang="en-US" dirty="0" smtClean="0"/>
              <a:t>may have to </a:t>
            </a:r>
            <a:r>
              <a:rPr lang="en-US" dirty="0"/>
              <a:t>be </a:t>
            </a:r>
            <a:r>
              <a:rPr lang="en-US" dirty="0" smtClean="0"/>
              <a:t>decided by juries and judges</a:t>
            </a: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282195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formal modeling the answer?</a:t>
            </a:r>
            <a:endParaRPr lang="en-US" dirty="0"/>
          </a:p>
        </p:txBody>
      </p:sp>
      <p:sp>
        <p:nvSpPr>
          <p:cNvPr id="3" name="Content Placeholder 2"/>
          <p:cNvSpPr>
            <a:spLocks noGrp="1"/>
          </p:cNvSpPr>
          <p:nvPr>
            <p:ph idx="1"/>
          </p:nvPr>
        </p:nvSpPr>
        <p:spPr/>
        <p:txBody>
          <a:bodyPr>
            <a:normAutofit fontScale="85000" lnSpcReduction="10000"/>
          </a:bodyPr>
          <a:lstStyle/>
          <a:p>
            <a:r>
              <a:rPr lang="en-US" dirty="0"/>
              <a:t>To address such a question a more sophisticated mathematical model of systems </a:t>
            </a:r>
            <a:r>
              <a:rPr lang="en-US" dirty="0" smtClean="0"/>
              <a:t>interactions e.g. </a:t>
            </a:r>
          </a:p>
          <a:p>
            <a:pPr lvl="1"/>
            <a:r>
              <a:rPr lang="en-US" dirty="0" smtClean="0"/>
              <a:t>Church’s </a:t>
            </a:r>
            <a:r>
              <a:rPr lang="en-US" dirty="0"/>
              <a:t>Lambda </a:t>
            </a:r>
            <a:r>
              <a:rPr lang="en-US" dirty="0" smtClean="0"/>
              <a:t>Calculus </a:t>
            </a:r>
          </a:p>
          <a:p>
            <a:pPr lvl="1"/>
            <a:r>
              <a:rPr lang="en-US" dirty="0" smtClean="0"/>
              <a:t>Category </a:t>
            </a:r>
            <a:r>
              <a:rPr lang="en-US" dirty="0"/>
              <a:t>theory </a:t>
            </a:r>
            <a:endParaRPr lang="en-US" dirty="0" smtClean="0"/>
          </a:p>
          <a:p>
            <a:pPr lvl="1"/>
            <a:r>
              <a:rPr lang="en-US" dirty="0" smtClean="0"/>
              <a:t>Communicating </a:t>
            </a:r>
            <a:r>
              <a:rPr lang="en-US" dirty="0"/>
              <a:t>Sequential Processes (CSP</a:t>
            </a:r>
            <a:r>
              <a:rPr lang="en-US" dirty="0" smtClean="0"/>
              <a:t>)</a:t>
            </a:r>
          </a:p>
          <a:p>
            <a:pPr lvl="1"/>
            <a:r>
              <a:rPr lang="en-US" dirty="0" smtClean="0"/>
              <a:t>Classical </a:t>
            </a:r>
            <a:r>
              <a:rPr lang="en-US" dirty="0"/>
              <a:t>reliability </a:t>
            </a:r>
            <a:r>
              <a:rPr lang="en-US" dirty="0" smtClean="0"/>
              <a:t>theory</a:t>
            </a:r>
          </a:p>
          <a:p>
            <a:r>
              <a:rPr lang="en-US" dirty="0" smtClean="0"/>
              <a:t>A </a:t>
            </a:r>
            <a:r>
              <a:rPr lang="en-US" dirty="0"/>
              <a:t>pure mathematical formulation, however, would be insufficient for the determination of legal responsibility for </a:t>
            </a:r>
            <a:r>
              <a:rPr lang="en-US" dirty="0" smtClean="0"/>
              <a:t>failure</a:t>
            </a:r>
          </a:p>
          <a:p>
            <a:r>
              <a:rPr lang="en-US" dirty="0" smtClean="0"/>
              <a:t>A </a:t>
            </a:r>
            <a:r>
              <a:rPr lang="en-US" dirty="0"/>
              <a:t>thorough analysis would also have to take into account technical, legislative, sociological, psychological and environmental </a:t>
            </a:r>
            <a:r>
              <a:rPr lang="en-US" dirty="0" smtClean="0"/>
              <a:t>factors</a:t>
            </a:r>
          </a:p>
          <a:p>
            <a:r>
              <a:rPr lang="en-US" dirty="0" smtClean="0"/>
              <a:t>Clearly </a:t>
            </a:r>
            <a:r>
              <a:rPr lang="en-US" dirty="0"/>
              <a:t>more technical, legal and incident analysis is </a:t>
            </a:r>
            <a:r>
              <a:rPr lang="en-US" dirty="0" smtClean="0"/>
              <a:t>needed</a:t>
            </a: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220366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components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do we treat software components produced in</a:t>
            </a:r>
          </a:p>
          <a:p>
            <a:pPr lvl="1"/>
            <a:r>
              <a:rPr lang="en-US" dirty="0" smtClean="0"/>
              <a:t>other countries</a:t>
            </a:r>
          </a:p>
          <a:p>
            <a:pPr lvl="1"/>
            <a:r>
              <a:rPr lang="en-US" dirty="0" smtClean="0"/>
              <a:t>open </a:t>
            </a:r>
            <a:r>
              <a:rPr lang="en-US" dirty="0"/>
              <a:t>source </a:t>
            </a:r>
            <a:r>
              <a:rPr lang="en-US" dirty="0" smtClean="0"/>
              <a:t>communities</a:t>
            </a:r>
            <a:endParaRPr lang="en-US" dirty="0"/>
          </a:p>
          <a:p>
            <a:pPr lvl="1"/>
            <a:r>
              <a:rPr lang="en-US" dirty="0" smtClean="0"/>
              <a:t>states </a:t>
            </a:r>
            <a:r>
              <a:rPr lang="en-US" dirty="0"/>
              <a:t>where licensure is not </a:t>
            </a:r>
            <a:r>
              <a:rPr lang="en-US" dirty="0" smtClean="0"/>
              <a:t>required</a:t>
            </a:r>
            <a:endParaRPr lang="en-US" dirty="0"/>
          </a:p>
          <a:p>
            <a:pPr lvl="1"/>
            <a:r>
              <a:rPr lang="en-US" dirty="0" smtClean="0"/>
              <a:t>entities that are not transparent (e.g. classified organizations)?</a:t>
            </a:r>
          </a:p>
          <a:p>
            <a:r>
              <a:rPr lang="en-US" dirty="0" smtClean="0"/>
              <a:t>Answer: same way as other engineering disciplines</a:t>
            </a:r>
            <a:endParaRPr lang="en-US" dirty="0"/>
          </a:p>
          <a:p>
            <a:r>
              <a:rPr lang="en-US" dirty="0" smtClean="0"/>
              <a:t>e.g. licensed </a:t>
            </a:r>
            <a:r>
              <a:rPr lang="en-US" dirty="0"/>
              <a:t>civil engineers </a:t>
            </a:r>
            <a:r>
              <a:rPr lang="en-US" dirty="0" smtClean="0"/>
              <a:t>spec </a:t>
            </a:r>
            <a:r>
              <a:rPr lang="en-US" dirty="0"/>
              <a:t>steel produced in another country </a:t>
            </a:r>
            <a:endParaRPr lang="en-US" dirty="0" smtClean="0"/>
          </a:p>
          <a:p>
            <a:r>
              <a:rPr lang="en-US" dirty="0" smtClean="0"/>
              <a:t>The </a:t>
            </a:r>
            <a:r>
              <a:rPr lang="en-US" dirty="0"/>
              <a:t>engineer </a:t>
            </a:r>
            <a:r>
              <a:rPr lang="en-US" dirty="0" smtClean="0"/>
              <a:t>puts </a:t>
            </a:r>
            <a:r>
              <a:rPr lang="en-US" dirty="0"/>
              <a:t>his license </a:t>
            </a:r>
            <a:r>
              <a:rPr lang="en-US" dirty="0" smtClean="0"/>
              <a:t>and </a:t>
            </a:r>
            <a:r>
              <a:rPr lang="en-US" dirty="0"/>
              <a:t>even freedom on the line, to insure that these external components are safe to </a:t>
            </a:r>
            <a:r>
              <a:rPr lang="en-US" dirty="0" smtClean="0"/>
              <a:t>use</a:t>
            </a:r>
          </a:p>
          <a:p>
            <a:r>
              <a:rPr lang="en-US" dirty="0" smtClean="0"/>
              <a:t>Same in other professions</a:t>
            </a:r>
          </a:p>
          <a:p>
            <a:pPr lvl="1"/>
            <a:r>
              <a:rPr lang="en-US" dirty="0" smtClean="0"/>
              <a:t>nurses </a:t>
            </a:r>
            <a:r>
              <a:rPr lang="en-US" dirty="0"/>
              <a:t>who must refuse to administer medications ordered by a doctor if the nurse believes the medication would be harmful to the </a:t>
            </a:r>
            <a:r>
              <a:rPr lang="en-US" dirty="0" smtClean="0"/>
              <a:t>patient </a:t>
            </a:r>
          </a:p>
          <a:p>
            <a:pPr lvl="1"/>
            <a:r>
              <a:rPr lang="en-US" dirty="0" smtClean="0"/>
              <a:t>same </a:t>
            </a:r>
            <a:r>
              <a:rPr lang="en-US" dirty="0"/>
              <a:t>representations must be made by software engineers responsible for building high reliability and </a:t>
            </a:r>
            <a:r>
              <a:rPr lang="en-US" dirty="0" smtClean="0"/>
              <a:t>safe/secure </a:t>
            </a:r>
            <a:r>
              <a:rPr lang="en-US" dirty="0"/>
              <a:t>critical </a:t>
            </a:r>
            <a:r>
              <a:rPr lang="en-US" dirty="0" smtClean="0"/>
              <a:t>systems</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dirty="0"/>
          </a:p>
        </p:txBody>
      </p:sp>
      <p:pic>
        <p:nvPicPr>
          <p:cNvPr id="5126" name="Picture 6" descr="C:\Users\Phil Laplante\AppData\Local\Microsoft\Windows\Temporary Internet Files\Content.IE5\CK6PPCX7\MC9003836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5562600"/>
            <a:ext cx="1826057" cy="884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149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Asimov’s Laws</a:t>
            </a:r>
            <a:endParaRPr lang="en-US" dirty="0"/>
          </a:p>
        </p:txBody>
      </p:sp>
      <p:sp>
        <p:nvSpPr>
          <p:cNvPr id="3" name="Content Placeholder 2"/>
          <p:cNvSpPr>
            <a:spLocks noGrp="1"/>
          </p:cNvSpPr>
          <p:nvPr>
            <p:ph idx="1"/>
          </p:nvPr>
        </p:nvSpPr>
        <p:spPr/>
        <p:txBody>
          <a:bodyPr/>
          <a:lstStyle/>
          <a:p>
            <a:r>
              <a:rPr lang="en-US" dirty="0" smtClean="0"/>
              <a:t>R1. A </a:t>
            </a:r>
            <a:r>
              <a:rPr lang="en-US" dirty="0"/>
              <a:t>robot may not injure a human being or, through inaction, allow a human being to come to harm.</a:t>
            </a:r>
          </a:p>
          <a:p>
            <a:r>
              <a:rPr lang="en-US" dirty="0" smtClean="0"/>
              <a:t>R2. A </a:t>
            </a:r>
            <a:r>
              <a:rPr lang="en-US" dirty="0"/>
              <a:t>robot must obey any orders given to it by human beings, except where such orders would conflict with the First Law.</a:t>
            </a:r>
          </a:p>
          <a:p>
            <a:r>
              <a:rPr lang="en-US" dirty="0" smtClean="0"/>
              <a:t>R3. A </a:t>
            </a:r>
            <a:r>
              <a:rPr lang="en-US" dirty="0"/>
              <a:t>robot must protect its own existence as long as such protection does not conflict with the First or Second Law.</a:t>
            </a:r>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dirty="0"/>
          </a:p>
        </p:txBody>
      </p:sp>
      <p:pic>
        <p:nvPicPr>
          <p:cNvPr id="7170" name="Picture 2" descr="C:\Users\Phil Laplante\AppData\Local\Microsoft\Windows\Temporary Internet Files\Content.IE5\8W7BR19M\MP90043870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4572000"/>
            <a:ext cx="131528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23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A possible framework for software security/safety</a:t>
            </a:r>
            <a:endParaRPr lang="en-US" dirty="0"/>
          </a:p>
        </p:txBody>
      </p:sp>
      <p:sp>
        <p:nvSpPr>
          <p:cNvPr id="3" name="Content Placeholder 2"/>
          <p:cNvSpPr>
            <a:spLocks noGrp="1"/>
          </p:cNvSpPr>
          <p:nvPr>
            <p:ph idx="1"/>
          </p:nvPr>
        </p:nvSpPr>
        <p:spPr/>
        <p:txBody>
          <a:bodyPr/>
          <a:lstStyle/>
          <a:p>
            <a:pPr lvl="0"/>
            <a:r>
              <a:rPr lang="en-US" dirty="0" smtClean="0"/>
              <a:t>S1. Software </a:t>
            </a:r>
            <a:r>
              <a:rPr lang="en-US" dirty="0"/>
              <a:t>may not </a:t>
            </a:r>
            <a:r>
              <a:rPr lang="en-US" dirty="0" smtClean="0"/>
              <a:t>injure* </a:t>
            </a:r>
            <a:r>
              <a:rPr lang="en-US" dirty="0"/>
              <a:t>a human being or, through inaction, allow a human being to come to harm </a:t>
            </a:r>
            <a:endParaRPr lang="en-US" dirty="0" smtClean="0"/>
          </a:p>
          <a:p>
            <a:pPr lvl="0"/>
            <a:r>
              <a:rPr lang="en-US" dirty="0" smtClean="0"/>
              <a:t>S2. Software </a:t>
            </a:r>
            <a:r>
              <a:rPr lang="en-US" dirty="0"/>
              <a:t>must respond to commands given to it by human beings, except where such inputs would conflict with S1.</a:t>
            </a:r>
          </a:p>
          <a:p>
            <a:pPr lvl="0"/>
            <a:r>
              <a:rPr lang="en-US" dirty="0" smtClean="0"/>
              <a:t>S3. A </a:t>
            </a:r>
            <a:r>
              <a:rPr lang="en-US" dirty="0"/>
              <a:t>software system must protect its own existence as long as such protection does not conflict with the S1 or S2.</a:t>
            </a:r>
          </a:p>
          <a:p>
            <a:endParaRPr lang="en-US" dirty="0"/>
          </a:p>
        </p:txBody>
      </p:sp>
      <p:sp>
        <p:nvSpPr>
          <p:cNvPr id="4" name="Date Placeholder 3"/>
          <p:cNvSpPr>
            <a:spLocks noGrp="1"/>
          </p:cNvSpPr>
          <p:nvPr>
            <p:ph type="dt" sz="half" idx="10"/>
          </p:nvPr>
        </p:nvSpPr>
        <p:spPr>
          <a:xfrm>
            <a:off x="457200" y="5943600"/>
            <a:ext cx="5029200" cy="365125"/>
          </a:xfrm>
        </p:spPr>
        <p:txBody>
          <a:bodyPr/>
          <a:lstStyle/>
          <a:p>
            <a:pPr lvl="0"/>
            <a:r>
              <a:rPr lang="en-US" dirty="0" smtClean="0"/>
              <a:t>*“cause significant </a:t>
            </a:r>
            <a:r>
              <a:rPr lang="en-US" dirty="0"/>
              <a:t>harm to health, </a:t>
            </a:r>
            <a:r>
              <a:rPr lang="en-US" dirty="0" smtClean="0"/>
              <a:t> safety, welfare </a:t>
            </a:r>
            <a:r>
              <a:rPr lang="en-US" dirty="0"/>
              <a:t>or violation of </a:t>
            </a:r>
            <a:r>
              <a:rPr lang="en-US" dirty="0" smtClean="0"/>
              <a:t>privacy”</a:t>
            </a:r>
            <a:endParaRPr lang="en-US" dirty="0"/>
          </a:p>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429329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1828800"/>
            <a:ext cx="8229600" cy="4343400"/>
          </a:xfrm>
        </p:spPr>
        <p:txBody>
          <a:bodyPr>
            <a:normAutofit fontScale="62500" lnSpcReduction="20000"/>
          </a:bodyPr>
          <a:lstStyle/>
          <a:p>
            <a:r>
              <a:rPr lang="en-US" sz="3200" dirty="0" smtClean="0"/>
              <a:t>Should licensure be required</a:t>
            </a:r>
            <a:r>
              <a:rPr lang="en-US" sz="3200" dirty="0"/>
              <a:t>?</a:t>
            </a:r>
            <a:endParaRPr lang="en-US" sz="3200" dirty="0" smtClean="0"/>
          </a:p>
          <a:p>
            <a:pPr lvl="1"/>
            <a:r>
              <a:rPr lang="en-US" sz="3200" dirty="0" smtClean="0"/>
              <a:t>Are you willing </a:t>
            </a:r>
            <a:r>
              <a:rPr lang="en-US" sz="3200" dirty="0"/>
              <a:t>to </a:t>
            </a:r>
            <a:r>
              <a:rPr lang="en-US" sz="3200" dirty="0" smtClean="0"/>
              <a:t>take personal risk on </a:t>
            </a:r>
            <a:r>
              <a:rPr lang="en-US" sz="3200" dirty="0"/>
              <a:t>a software engineering decision? </a:t>
            </a:r>
            <a:endParaRPr lang="en-US" sz="3200" dirty="0" smtClean="0"/>
          </a:p>
          <a:p>
            <a:r>
              <a:rPr lang="en-US" sz="3200" dirty="0" smtClean="0"/>
              <a:t>PEs stake </a:t>
            </a:r>
            <a:r>
              <a:rPr lang="en-US" sz="3200" dirty="0"/>
              <a:t>their reputations, treasure, livelihood, and </a:t>
            </a:r>
            <a:r>
              <a:rPr lang="en-US" sz="3200" dirty="0" smtClean="0"/>
              <a:t>freedom </a:t>
            </a:r>
          </a:p>
          <a:p>
            <a:pPr lvl="1"/>
            <a:r>
              <a:rPr lang="en-US" sz="3200" dirty="0" smtClean="0"/>
              <a:t>Risk tends </a:t>
            </a:r>
            <a:r>
              <a:rPr lang="en-US" sz="3200" dirty="0"/>
              <a:t>to raise the standards of decision </a:t>
            </a:r>
            <a:r>
              <a:rPr lang="en-US" sz="3200" dirty="0" smtClean="0"/>
              <a:t>making</a:t>
            </a:r>
          </a:p>
          <a:p>
            <a:r>
              <a:rPr lang="en-US" sz="3200" dirty="0" smtClean="0"/>
              <a:t>Licensing </a:t>
            </a:r>
            <a:r>
              <a:rPr lang="en-US" sz="3200" dirty="0"/>
              <a:t>does not prevent </a:t>
            </a:r>
            <a:r>
              <a:rPr lang="en-US" sz="3200" dirty="0" smtClean="0"/>
              <a:t>failures</a:t>
            </a:r>
          </a:p>
          <a:p>
            <a:pPr lvl="1"/>
            <a:r>
              <a:rPr lang="en-US" sz="3000" dirty="0"/>
              <a:t>l</a:t>
            </a:r>
            <a:r>
              <a:rPr lang="en-US" sz="3000" dirty="0" smtClean="0"/>
              <a:t>icensed doctors kill patients through malpractice </a:t>
            </a:r>
          </a:p>
          <a:p>
            <a:pPr lvl="1"/>
            <a:r>
              <a:rPr lang="en-US" sz="3200" dirty="0" smtClean="0"/>
              <a:t>licensed </a:t>
            </a:r>
            <a:r>
              <a:rPr lang="en-US" sz="3200" dirty="0"/>
              <a:t>software engineers </a:t>
            </a:r>
            <a:r>
              <a:rPr lang="en-US" sz="3200" dirty="0" smtClean="0"/>
              <a:t>will introduce defects into software that can harm the public </a:t>
            </a:r>
          </a:p>
          <a:p>
            <a:r>
              <a:rPr lang="en-US" sz="3200" dirty="0" smtClean="0"/>
              <a:t>Licensure raises </a:t>
            </a:r>
            <a:r>
              <a:rPr lang="en-US" sz="3200" dirty="0"/>
              <a:t>the standard of practice and provide assurance to the public of minimal competency on the part of practitioners</a:t>
            </a:r>
            <a:r>
              <a:rPr lang="en-US" sz="3200" dirty="0" smtClean="0"/>
              <a:t>,</a:t>
            </a:r>
          </a:p>
          <a:p>
            <a:pPr lvl="1"/>
            <a:r>
              <a:rPr lang="en-US" sz="3000" dirty="0" smtClean="0"/>
              <a:t> leads </a:t>
            </a:r>
            <a:r>
              <a:rPr lang="en-US" sz="3000" dirty="0"/>
              <a:t>to safer, more secure, and more reliable software systems. </a:t>
            </a:r>
          </a:p>
          <a:p>
            <a:r>
              <a:rPr lang="en-US" sz="3200" dirty="0" smtClean="0"/>
              <a:t>We do need to better understand how to allocate responsibility and risk to software systems</a:t>
            </a:r>
            <a:endParaRPr lang="en-US" sz="3200"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37547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500"/>
                                        <p:tgtEl>
                                          <p:spTgt spid="3">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 continued </a:t>
            </a:r>
            <a:endParaRPr lang="en-US" dirty="0"/>
          </a:p>
        </p:txBody>
      </p:sp>
      <p:sp>
        <p:nvSpPr>
          <p:cNvPr id="3" name="Content Placeholder 2"/>
          <p:cNvSpPr>
            <a:spLocks noGrp="1"/>
          </p:cNvSpPr>
          <p:nvPr>
            <p:ph idx="1"/>
          </p:nvPr>
        </p:nvSpPr>
        <p:spPr/>
        <p:txBody>
          <a:bodyPr/>
          <a:lstStyle/>
          <a:p>
            <a:r>
              <a:rPr lang="en-US" dirty="0"/>
              <a:t>Software, safety and reliability engineers and lawyers need to conduct further research leading to </a:t>
            </a:r>
          </a:p>
          <a:p>
            <a:pPr lvl="1"/>
            <a:r>
              <a:rPr lang="en-US" dirty="0"/>
              <a:t>a comprehensive system for identification of “licensable systems, that is, systems under which licensure laws </a:t>
            </a:r>
            <a:r>
              <a:rPr lang="en-US" dirty="0" smtClean="0"/>
              <a:t>apply</a:t>
            </a:r>
          </a:p>
          <a:p>
            <a:pPr lvl="1"/>
            <a:r>
              <a:rPr lang="en-US" dirty="0" smtClean="0"/>
              <a:t>a technical and legal framework for modeling systems interactions for the purposes of fairly assigning responsibility for failure</a:t>
            </a:r>
          </a:p>
          <a:p>
            <a:pPr lvl="1"/>
            <a:r>
              <a:rPr lang="en-US" dirty="0" smtClean="0"/>
              <a:t>a </a:t>
            </a:r>
            <a:r>
              <a:rPr lang="en-US" dirty="0"/>
              <a:t>strategy for safely using third party furnished </a:t>
            </a:r>
            <a:r>
              <a:rPr lang="en-US" dirty="0" smtClean="0"/>
              <a:t>components</a:t>
            </a: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dirty="0"/>
          </a:p>
        </p:txBody>
      </p:sp>
    </p:spTree>
    <p:extLst>
      <p:ext uri="{BB962C8B-B14F-4D97-AF65-F5344CB8AC3E}">
        <p14:creationId xmlns:p14="http://schemas.microsoft.com/office/powerpoint/2010/main" val="318138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scenario</a:t>
            </a:r>
            <a:endParaRPr lang="en-US" dirty="0"/>
          </a:p>
        </p:txBody>
      </p:sp>
      <p:sp>
        <p:nvSpPr>
          <p:cNvPr id="3" name="Content Placeholder 2"/>
          <p:cNvSpPr>
            <a:spLocks noGrp="1"/>
          </p:cNvSpPr>
          <p:nvPr>
            <p:ph idx="1"/>
          </p:nvPr>
        </p:nvSpPr>
        <p:spPr/>
        <p:txBody>
          <a:bodyPr>
            <a:normAutofit/>
          </a:bodyPr>
          <a:lstStyle/>
          <a:p>
            <a:r>
              <a:rPr lang="en-US" dirty="0" smtClean="0"/>
              <a:t>Hot pizza vending machine explodes due to a software error – two persons are badly burned</a:t>
            </a:r>
          </a:p>
          <a:p>
            <a:r>
              <a:rPr lang="en-US" dirty="0" smtClean="0"/>
              <a:t>Original code written in basement by young entrepreneur with no formal education</a:t>
            </a:r>
          </a:p>
          <a:p>
            <a:r>
              <a:rPr lang="en-US" dirty="0" smtClean="0"/>
              <a:t>Prototype and code acquired by Big Al’s Pizza Vending, Inc.</a:t>
            </a:r>
          </a:p>
          <a:p>
            <a:r>
              <a:rPr lang="en-US" dirty="0" smtClean="0"/>
              <a:t>Defect was introduced by original developer </a:t>
            </a:r>
          </a:p>
          <a:p>
            <a:r>
              <a:rPr lang="en-US" dirty="0" smtClean="0"/>
              <a:t>Who is at fault/liable?</a:t>
            </a:r>
          </a:p>
          <a:p>
            <a:r>
              <a:rPr lang="en-US" dirty="0" smtClean="0"/>
              <a:t>Could risk to public have been reduced?</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4098" name="Picture 2" descr="C:\Users\Phil Laplante\AppData\Local\Microsoft\Windows\Temporary Internet Files\Content.IE5\H27XB8PT\MC90021579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4750083"/>
            <a:ext cx="2460278" cy="1426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74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0"/>
            <a:ext cx="5337048" cy="1828800"/>
          </a:xfrm>
        </p:spPr>
        <p:txBody>
          <a:bodyPr/>
          <a:lstStyle/>
          <a:p>
            <a:r>
              <a:rPr lang="en-US" dirty="0" smtClean="0"/>
              <a:t>Questions?</a:t>
            </a:r>
            <a:endParaRPr lang="en-US" dirty="0"/>
          </a:p>
        </p:txBody>
      </p:sp>
      <p:pic>
        <p:nvPicPr>
          <p:cNvPr id="1027" name="Picture 3" descr="C:\Documents and Settings\plaplante\Local Settings\Temporary Internet Files\Content.IE5\CFLYFBG1\MC900434411[1].wmf"/>
          <p:cNvPicPr>
            <a:picLocks noChangeAspect="1" noChangeArrowheads="1"/>
          </p:cNvPicPr>
          <p:nvPr/>
        </p:nvPicPr>
        <p:blipFill>
          <a:blip r:embed="rId2" cstate="print"/>
          <a:srcRect/>
          <a:stretch>
            <a:fillRect/>
          </a:stretch>
        </p:blipFill>
        <p:spPr bwMode="auto">
          <a:xfrm>
            <a:off x="3276600" y="2667000"/>
            <a:ext cx="2286000" cy="2571750"/>
          </a:xfrm>
          <a:prstGeom prst="rect">
            <a:avLst/>
          </a:prstGeom>
          <a:noFill/>
        </p:spPr>
      </p:pic>
      <p:sp>
        <p:nvSpPr>
          <p:cNvPr id="4" name="TextBox 3"/>
          <p:cNvSpPr txBox="1"/>
          <p:nvPr/>
        </p:nvSpPr>
        <p:spPr>
          <a:xfrm>
            <a:off x="2743200" y="5943600"/>
            <a:ext cx="5638800" cy="369332"/>
          </a:xfrm>
          <a:prstGeom prst="rect">
            <a:avLst/>
          </a:prstGeom>
          <a:noFill/>
        </p:spPr>
        <p:txBody>
          <a:bodyPr wrap="square" rtlCol="0">
            <a:spAutoFit/>
          </a:bodyPr>
          <a:lstStyle/>
          <a:p>
            <a:r>
              <a:rPr lang="en-US" dirty="0" smtClean="0"/>
              <a:t>Contact: plaplante@psu.edu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Licensure</a:t>
            </a:r>
            <a:endParaRPr lang="en-US" dirty="0"/>
          </a:p>
        </p:txBody>
      </p:sp>
      <p:sp>
        <p:nvSpPr>
          <p:cNvPr id="3" name="Content Placeholder 2"/>
          <p:cNvSpPr>
            <a:spLocks noGrp="1"/>
          </p:cNvSpPr>
          <p:nvPr>
            <p:ph idx="1"/>
          </p:nvPr>
        </p:nvSpPr>
        <p:spPr/>
        <p:txBody>
          <a:bodyPr>
            <a:normAutofit/>
          </a:bodyPr>
          <a:lstStyle/>
          <a:p>
            <a:r>
              <a:rPr lang="en-US" i="1" dirty="0" smtClean="0"/>
              <a:t>“The goal of a software engineer is to retire without having caused any major catastrophe.” —Dilbert</a:t>
            </a:r>
          </a:p>
          <a:p>
            <a:r>
              <a:rPr lang="en-US" dirty="0" smtClean="0"/>
              <a:t>Licensure demonstrates “minimum competency” in a discipline</a:t>
            </a:r>
          </a:p>
          <a:p>
            <a:r>
              <a:rPr lang="en-US" dirty="0" smtClean="0"/>
              <a:t>States license doctors, nurses, accountants, lawyers, engineers (…barbers, plumbers, tattoo artists, etc.)</a:t>
            </a:r>
          </a:p>
          <a:p>
            <a:r>
              <a:rPr lang="en-US" dirty="0" smtClean="0"/>
              <a:t>Certification (e.g. CSDP, CISSP, PMP) is voluntary, licensing is mandatory</a:t>
            </a:r>
          </a:p>
          <a:p>
            <a:endParaRPr lang="en-US" dirty="0" smtClean="0"/>
          </a:p>
        </p:txBody>
      </p:sp>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Footer Placeholder 7"/>
          <p:cNvSpPr>
            <a:spLocks noGrp="1"/>
          </p:cNvSpPr>
          <p:nvPr>
            <p:ph type="ftr" sz="quarter" idx="11"/>
          </p:nvPr>
        </p:nvSpPr>
        <p:spPr/>
        <p:txBody>
          <a:bodyPr/>
          <a:lstStyle/>
          <a:p>
            <a:r>
              <a:rPr lang="en-US" dirty="0" smtClean="0"/>
              <a:t>SERE 2012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licensure?</a:t>
            </a:r>
            <a:endParaRPr lang="en-US" dirty="0"/>
          </a:p>
        </p:txBody>
      </p:sp>
      <p:sp>
        <p:nvSpPr>
          <p:cNvPr id="3" name="Content Placeholder 2"/>
          <p:cNvSpPr>
            <a:spLocks noGrp="1"/>
          </p:cNvSpPr>
          <p:nvPr>
            <p:ph idx="1"/>
          </p:nvPr>
        </p:nvSpPr>
        <p:spPr/>
        <p:txBody>
          <a:bodyPr>
            <a:normAutofit/>
          </a:bodyPr>
          <a:lstStyle/>
          <a:p>
            <a:r>
              <a:rPr lang="en-US" dirty="0"/>
              <a:t>States </a:t>
            </a:r>
            <a:r>
              <a:rPr lang="en-US" dirty="0" smtClean="0"/>
              <a:t>require licensure </a:t>
            </a:r>
            <a:r>
              <a:rPr lang="en-US" dirty="0"/>
              <a:t>of certain </a:t>
            </a:r>
            <a:r>
              <a:rPr lang="en-US" dirty="0" smtClean="0"/>
              <a:t>engineers </a:t>
            </a:r>
            <a:r>
              <a:rPr lang="en-US" dirty="0"/>
              <a:t>to ensure that any practitioner is at least minimally </a:t>
            </a:r>
            <a:r>
              <a:rPr lang="en-US" dirty="0" smtClean="0"/>
              <a:t>competent</a:t>
            </a:r>
          </a:p>
          <a:p>
            <a:r>
              <a:rPr lang="en-US" dirty="0" smtClean="0"/>
              <a:t>Intent is </a:t>
            </a:r>
            <a:r>
              <a:rPr lang="en-US" dirty="0"/>
              <a:t>to protect the public from injurious consequences of incompetent “</a:t>
            </a:r>
            <a:r>
              <a:rPr lang="en-US" dirty="0" smtClean="0"/>
              <a:t>engineers” </a:t>
            </a:r>
          </a:p>
          <a:p>
            <a:r>
              <a:rPr lang="en-US" dirty="0" smtClean="0"/>
              <a:t>Licensure </a:t>
            </a:r>
            <a:r>
              <a:rPr lang="en-US" dirty="0"/>
              <a:t>is required if the engineer is </a:t>
            </a:r>
            <a:r>
              <a:rPr lang="en-US" dirty="0">
                <a:solidFill>
                  <a:srgbClr val="FF0000"/>
                </a:solidFill>
              </a:rPr>
              <a:t>involved</a:t>
            </a:r>
            <a:r>
              <a:rPr lang="en-US" dirty="0"/>
              <a:t> in building a system </a:t>
            </a:r>
            <a:endParaRPr lang="en-US" dirty="0" smtClean="0"/>
          </a:p>
          <a:p>
            <a:pPr lvl="1"/>
            <a:r>
              <a:rPr lang="en-US" dirty="0" smtClean="0"/>
              <a:t>whose </a:t>
            </a:r>
            <a:r>
              <a:rPr lang="en-US" dirty="0"/>
              <a:t>failure could cause significant harm </a:t>
            </a:r>
            <a:endParaRPr lang="en-US" dirty="0" smtClean="0"/>
          </a:p>
          <a:p>
            <a:pPr lvl="1"/>
            <a:r>
              <a:rPr lang="en-US" dirty="0" smtClean="0"/>
              <a:t>is </a:t>
            </a:r>
            <a:r>
              <a:rPr lang="en-US" dirty="0"/>
              <a:t>offering his services directly to the public </a:t>
            </a:r>
            <a:endParaRPr lang="en-US" dirty="0" smtClean="0"/>
          </a:p>
          <a:p>
            <a:pPr lvl="1"/>
            <a:r>
              <a:rPr lang="en-US" dirty="0" smtClean="0"/>
              <a:t>and </a:t>
            </a:r>
            <a:r>
              <a:rPr lang="en-US" dirty="0"/>
              <a:t>not through a corporation, or government </a:t>
            </a:r>
            <a:r>
              <a:rPr lang="en-US" dirty="0" smtClean="0"/>
              <a:t>entity</a:t>
            </a: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dirty="0"/>
          </a:p>
        </p:txBody>
      </p:sp>
      <p:sp>
        <p:nvSpPr>
          <p:cNvPr id="7" name="Rounded Rectangular Callout 6"/>
          <p:cNvSpPr/>
          <p:nvPr/>
        </p:nvSpPr>
        <p:spPr>
          <a:xfrm>
            <a:off x="7620000" y="609600"/>
            <a:ext cx="1447800" cy="1295400"/>
          </a:xfrm>
          <a:prstGeom prst="wedgeRoundRectCallout">
            <a:avLst>
              <a:gd name="adj1" fmla="val -122988"/>
              <a:gd name="adj2" fmla="val 194713"/>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What does “involved” mean?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 of licensure</a:t>
            </a:r>
            <a:endParaRPr lang="en-US" dirty="0"/>
          </a:p>
        </p:txBody>
      </p:sp>
      <p:sp>
        <p:nvSpPr>
          <p:cNvPr id="3" name="Content Placeholder 2"/>
          <p:cNvSpPr>
            <a:spLocks noGrp="1"/>
          </p:cNvSpPr>
          <p:nvPr>
            <p:ph idx="1"/>
          </p:nvPr>
        </p:nvSpPr>
        <p:spPr/>
        <p:txBody>
          <a:bodyPr>
            <a:normAutofit fontScale="92500"/>
          </a:bodyPr>
          <a:lstStyle/>
          <a:p>
            <a:r>
              <a:rPr lang="en-US" dirty="0" smtClean="0"/>
              <a:t>Licensure hotly debated for years</a:t>
            </a:r>
          </a:p>
          <a:p>
            <a:r>
              <a:rPr lang="en-US" dirty="0" smtClean="0"/>
              <a:t>1998 Texas began licensing software engineers through portfolio review</a:t>
            </a:r>
          </a:p>
          <a:p>
            <a:pPr marL="274320" lvl="1" indent="-274320">
              <a:buClr>
                <a:schemeClr val="accent3"/>
              </a:buClr>
              <a:buSzPct val="95000"/>
            </a:pPr>
            <a:r>
              <a:rPr lang="en-US" dirty="0"/>
              <a:t>Alabama, Delaware, Florida, Michigan, Missouri, New Mexico, New York, North Carolina, Texas and Virginia </a:t>
            </a:r>
            <a:r>
              <a:rPr lang="en-US" dirty="0" smtClean="0"/>
              <a:t>expressed interest in developing a Principles &amp; Practices exam</a:t>
            </a:r>
            <a:endParaRPr lang="en-US" dirty="0"/>
          </a:p>
          <a:p>
            <a:pPr marL="274320" lvl="1" indent="-274320">
              <a:buClr>
                <a:schemeClr val="accent3"/>
              </a:buClr>
              <a:buSzPct val="95000"/>
            </a:pPr>
            <a:r>
              <a:rPr lang="en-US" dirty="0" smtClean="0"/>
              <a:t>All </a:t>
            </a:r>
            <a:r>
              <a:rPr lang="en-US" dirty="0"/>
              <a:t>other states and U.S. jurisdictions </a:t>
            </a:r>
            <a:r>
              <a:rPr lang="en-US" dirty="0" smtClean="0"/>
              <a:t>(District </a:t>
            </a:r>
            <a:r>
              <a:rPr lang="en-US" dirty="0"/>
              <a:t>of Columbia, Puerto Rico, Guam) </a:t>
            </a:r>
            <a:r>
              <a:rPr lang="en-US" dirty="0" smtClean="0"/>
              <a:t>can offer exam</a:t>
            </a:r>
          </a:p>
          <a:p>
            <a:pPr marL="274320" lvl="1" indent="-274320">
              <a:buClr>
                <a:schemeClr val="accent3"/>
              </a:buClr>
              <a:buSzPct val="95000"/>
            </a:pPr>
            <a:r>
              <a:rPr lang="en-US" dirty="0" smtClean="0"/>
              <a:t>Exam will be available April 2013</a:t>
            </a:r>
            <a:endParaRPr lang="en-US" dirty="0"/>
          </a:p>
          <a:p>
            <a:r>
              <a:rPr lang="en-US" dirty="0" smtClean="0"/>
              <a:t>Some provinces in Canada require licensure of software engineers</a:t>
            </a:r>
            <a:endParaRPr lang="en-US" dirty="0"/>
          </a:p>
          <a:p>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pPr>
              <a:defRPr/>
            </a:pPr>
            <a:r>
              <a:rPr lang="en-US" dirty="0" smtClean="0"/>
              <a:t>SERE 2012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1027" name="Picture 3" descr="C:\Users\Phil Laplante\AppData\Local\Microsoft\Windows\Temporary Internet Files\Content.IE5\CK6PPCX7\MC90010123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8207" y="4778829"/>
            <a:ext cx="2335793" cy="1713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43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Phil Laplante\AppData\Local\Microsoft\Windows\Temporary Internet Files\Content.IE5\CXG1QM0R\MC9001496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5043634"/>
            <a:ext cx="1447800" cy="178170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The path to licensure</a:t>
            </a:r>
            <a:endParaRPr lang="en-US" dirty="0"/>
          </a:p>
        </p:txBody>
      </p:sp>
      <p:sp>
        <p:nvSpPr>
          <p:cNvPr id="3" name="Content Placeholder 2"/>
          <p:cNvSpPr>
            <a:spLocks noGrp="1"/>
          </p:cNvSpPr>
          <p:nvPr>
            <p:ph idx="1"/>
          </p:nvPr>
        </p:nvSpPr>
        <p:spPr/>
        <p:txBody>
          <a:bodyPr>
            <a:normAutofit fontScale="92500"/>
          </a:bodyPr>
          <a:lstStyle/>
          <a:p>
            <a:r>
              <a:rPr lang="en-US" dirty="0" smtClean="0"/>
              <a:t>Appropriate degree from an ABET-accredited program </a:t>
            </a:r>
          </a:p>
          <a:p>
            <a:r>
              <a:rPr lang="en-US" dirty="0" smtClean="0"/>
              <a:t>Fundamentals of Engineering examination </a:t>
            </a:r>
          </a:p>
          <a:p>
            <a:r>
              <a:rPr lang="en-US" dirty="0" smtClean="0"/>
              <a:t>Four years +/- of relevant experience </a:t>
            </a:r>
          </a:p>
          <a:p>
            <a:r>
              <a:rPr lang="en-US" dirty="0" smtClean="0"/>
              <a:t>Principles and Practice (PE) exam </a:t>
            </a:r>
          </a:p>
          <a:p>
            <a:pPr lvl="1"/>
            <a:r>
              <a:rPr lang="en-US" dirty="0" smtClean="0"/>
              <a:t>This exam was the only missing item in the path to licensure for software engineers. </a:t>
            </a:r>
          </a:p>
          <a:p>
            <a:r>
              <a:rPr lang="en-US" dirty="0" smtClean="0"/>
              <a:t>Differences by states?....usually in qualification to sit</a:t>
            </a:r>
          </a:p>
          <a:p>
            <a:pPr lvl="1"/>
            <a:r>
              <a:rPr lang="en-US" dirty="0" smtClean="0"/>
              <a:t>Years of experience</a:t>
            </a:r>
          </a:p>
          <a:p>
            <a:pPr lvl="1"/>
            <a:r>
              <a:rPr lang="en-US" dirty="0" smtClean="0"/>
              <a:t>Waiver process, grandfathering, recognition of certifications</a:t>
            </a:r>
          </a:p>
          <a:p>
            <a:r>
              <a:rPr lang="en-US" dirty="0" smtClean="0"/>
              <a:t>Model law has yet to be written</a:t>
            </a:r>
          </a:p>
          <a:p>
            <a:endParaRPr lang="en-US" dirty="0"/>
          </a:p>
        </p:txBody>
      </p:sp>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Footer Placeholder 7"/>
          <p:cNvSpPr>
            <a:spLocks noGrp="1"/>
          </p:cNvSpPr>
          <p:nvPr>
            <p:ph type="ftr" sz="quarter" idx="11"/>
          </p:nvPr>
        </p:nvSpPr>
        <p:spPr/>
        <p:txBody>
          <a:bodyPr/>
          <a:lstStyle/>
          <a:p>
            <a:r>
              <a:rPr lang="en-US" dirty="0" smtClean="0"/>
              <a:t>SERE 2012</a:t>
            </a:r>
            <a:endParaRPr lang="en-US" dirty="0"/>
          </a:p>
        </p:txBody>
      </p:sp>
    </p:spTree>
    <p:extLst>
      <p:ext uri="{BB962C8B-B14F-4D97-AF65-F5344CB8AC3E}">
        <p14:creationId xmlns:p14="http://schemas.microsoft.com/office/powerpoint/2010/main" val="342140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674912"/>
            <a:ext cx="8229600" cy="1143000"/>
          </a:xfrm>
        </p:spPr>
        <p:txBody>
          <a:bodyPr>
            <a:normAutofit fontScale="90000"/>
          </a:bodyPr>
          <a:lstStyle/>
          <a:p>
            <a:r>
              <a:rPr lang="en-US" dirty="0" smtClean="0"/>
              <a:t>Organizations involved in licensure effort</a:t>
            </a:r>
            <a:endParaRPr lang="en-US" dirty="0"/>
          </a:p>
        </p:txBody>
      </p:sp>
      <p:sp>
        <p:nvSpPr>
          <p:cNvPr id="3" name="Content Placeholder 2"/>
          <p:cNvSpPr>
            <a:spLocks noGrp="1"/>
          </p:cNvSpPr>
          <p:nvPr>
            <p:ph idx="1"/>
          </p:nvPr>
        </p:nvSpPr>
        <p:spPr/>
        <p:txBody>
          <a:bodyPr>
            <a:normAutofit/>
          </a:bodyPr>
          <a:lstStyle/>
          <a:p>
            <a:r>
              <a:rPr lang="en-US" dirty="0" smtClean="0"/>
              <a:t>NCEES</a:t>
            </a:r>
          </a:p>
          <a:p>
            <a:r>
              <a:rPr lang="en-US" dirty="0" smtClean="0"/>
              <a:t>NSPE</a:t>
            </a:r>
          </a:p>
          <a:p>
            <a:r>
              <a:rPr lang="en-US" dirty="0" smtClean="0"/>
              <a:t>IEEE – USA</a:t>
            </a:r>
          </a:p>
          <a:p>
            <a:r>
              <a:rPr lang="en-US" dirty="0" smtClean="0"/>
              <a:t>IEEE Computer Society</a:t>
            </a:r>
          </a:p>
          <a:p>
            <a:r>
              <a:rPr lang="en-US" dirty="0" smtClean="0"/>
              <a:t>Texas Board of Professional Engineers</a:t>
            </a:r>
          </a:p>
          <a:p>
            <a:r>
              <a:rPr lang="en-US" dirty="0" smtClean="0"/>
              <a:t>Prometric</a:t>
            </a:r>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8</a:t>
            </a:fld>
            <a:endParaRPr lang="en-US" dirty="0"/>
          </a:p>
        </p:txBody>
      </p:sp>
      <p:sp>
        <p:nvSpPr>
          <p:cNvPr id="9" name="Footer Placeholder 8"/>
          <p:cNvSpPr>
            <a:spLocks noGrp="1"/>
          </p:cNvSpPr>
          <p:nvPr>
            <p:ph type="ftr" sz="quarter" idx="11"/>
          </p:nvPr>
        </p:nvSpPr>
        <p:spPr/>
        <p:txBody>
          <a:bodyPr/>
          <a:lstStyle/>
          <a:p>
            <a:r>
              <a:rPr lang="en-US" dirty="0" smtClean="0"/>
              <a:t>SERE 2012</a:t>
            </a:r>
            <a:endParaRPr lang="en-US" dirty="0"/>
          </a:p>
        </p:txBody>
      </p:sp>
      <p:pic>
        <p:nvPicPr>
          <p:cNvPr id="5122" name="Picture 2" descr="NCEE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2371" y="1752597"/>
            <a:ext cx="2028825" cy="62865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NSPE"/>
          <p:cNvPicPr>
            <a:picLocks noChangeAspect="1" noChangeArrowheads="1"/>
          </p:cNvPicPr>
          <p:nvPr/>
        </p:nvPicPr>
        <p:blipFill rotWithShape="1">
          <a:blip r:embed="rId4">
            <a:extLst>
              <a:ext uri="{28A0092B-C50C-407E-A947-70E740481C1C}">
                <a14:useLocalDpi xmlns:a14="http://schemas.microsoft.com/office/drawing/2010/main" val="0"/>
              </a:ext>
            </a:extLst>
          </a:blip>
          <a:srcRect l="-6306" r="30640"/>
          <a:stretch/>
        </p:blipFill>
        <p:spPr bwMode="auto">
          <a:xfrm>
            <a:off x="1554480" y="2066923"/>
            <a:ext cx="1463040" cy="78105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www.ieeeusa.org/include/common/header/ieeeusa-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2371" y="2514598"/>
            <a:ext cx="1762125" cy="666751"/>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IEEE Computer.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3697" y="3333751"/>
            <a:ext cx="2357103" cy="365351"/>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TBPE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4496" y="3654530"/>
            <a:ext cx="1159329" cy="822219"/>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Prometric"/>
          <p:cNvPicPr>
            <a:picLocks noChangeAspect="1" noChangeArrowheads="1"/>
          </p:cNvPicPr>
          <p:nvPr/>
        </p:nvPicPr>
        <p:blipFill rotWithShape="1">
          <a:blip r:embed="rId8">
            <a:extLst>
              <a:ext uri="{28A0092B-C50C-407E-A947-70E740481C1C}">
                <a14:useLocalDpi xmlns:a14="http://schemas.microsoft.com/office/drawing/2010/main" val="0"/>
              </a:ext>
            </a:extLst>
          </a:blip>
          <a:srcRect l="-3662" t="46196" r="20328" b="12629"/>
          <a:stretch/>
        </p:blipFill>
        <p:spPr bwMode="auto">
          <a:xfrm>
            <a:off x="2324100" y="4322717"/>
            <a:ext cx="2286000"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818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the test specification</a:t>
            </a:r>
            <a:endParaRPr lang="en-US" dirty="0"/>
          </a:p>
        </p:txBody>
      </p:sp>
      <p:sp>
        <p:nvSpPr>
          <p:cNvPr id="3" name="Content Placeholder 2"/>
          <p:cNvSpPr>
            <a:spLocks noGrp="1"/>
          </p:cNvSpPr>
          <p:nvPr>
            <p:ph idx="1"/>
          </p:nvPr>
        </p:nvSpPr>
        <p:spPr/>
        <p:txBody>
          <a:bodyPr>
            <a:normAutofit/>
          </a:bodyPr>
          <a:lstStyle/>
          <a:p>
            <a:r>
              <a:rPr lang="en-US" dirty="0" smtClean="0"/>
              <a:t>Develop Professional Activities and Knowledge/Skills Study (PAKS) survey pilot </a:t>
            </a:r>
          </a:p>
          <a:p>
            <a:r>
              <a:rPr lang="en-US" dirty="0" smtClean="0"/>
              <a:t>Pilot sent to 22 individuals </a:t>
            </a:r>
          </a:p>
          <a:p>
            <a:r>
              <a:rPr lang="en-US" dirty="0" smtClean="0"/>
              <a:t>Pilot survey results analyzed and survey adjusted</a:t>
            </a:r>
          </a:p>
          <a:p>
            <a:r>
              <a:rPr lang="en-US" dirty="0" smtClean="0"/>
              <a:t>Conducted PAKS survey (323 respondents)</a:t>
            </a:r>
          </a:p>
          <a:p>
            <a:r>
              <a:rPr lang="en-US" dirty="0" smtClean="0"/>
              <a:t>Survey results analyzed</a:t>
            </a:r>
          </a:p>
          <a:p>
            <a:r>
              <a:rPr lang="en-US" dirty="0" smtClean="0"/>
              <a:t>Test specifications and number of questions in each area determined</a:t>
            </a:r>
          </a:p>
        </p:txBody>
      </p:sp>
      <p:sp>
        <p:nvSpPr>
          <p:cNvPr id="8" name="Slide Number Placeholder 7"/>
          <p:cNvSpPr>
            <a:spLocks noGrp="1"/>
          </p:cNvSpPr>
          <p:nvPr>
            <p:ph type="sldNum" sz="quarter" idx="12"/>
          </p:nvPr>
        </p:nvSpPr>
        <p:spPr/>
        <p:txBody>
          <a:bodyPr/>
          <a:lstStyle/>
          <a:p>
            <a:fld id="{B6F15528-21DE-4FAA-801E-634DDDAF4B2B}" type="slidenum">
              <a:rPr lang="en-US" smtClean="0"/>
              <a:pPr/>
              <a:t>9</a:t>
            </a:fld>
            <a:endParaRPr lang="en-US" dirty="0"/>
          </a:p>
        </p:txBody>
      </p:sp>
      <p:sp>
        <p:nvSpPr>
          <p:cNvPr id="9" name="Footer Placeholder 8"/>
          <p:cNvSpPr>
            <a:spLocks noGrp="1"/>
          </p:cNvSpPr>
          <p:nvPr>
            <p:ph type="ftr" sz="quarter" idx="11"/>
          </p:nvPr>
        </p:nvSpPr>
        <p:spPr/>
        <p:txBody>
          <a:bodyPr/>
          <a:lstStyle/>
          <a:p>
            <a:r>
              <a:rPr lang="en-US" dirty="0" smtClean="0"/>
              <a:t>SERE 2012</a:t>
            </a:r>
            <a:endParaRPr lang="en-US" dirty="0"/>
          </a:p>
        </p:txBody>
      </p:sp>
    </p:spTree>
    <p:extLst>
      <p:ext uri="{BB962C8B-B14F-4D97-AF65-F5344CB8AC3E}">
        <p14:creationId xmlns:p14="http://schemas.microsoft.com/office/powerpoint/2010/main" val="56932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1416</TotalTime>
  <Words>2984</Words>
  <Application>Microsoft Office PowerPoint</Application>
  <PresentationFormat>On-screen Show (4:3)</PresentationFormat>
  <Paragraphs>380</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Safe and Secure Software Systems and the Role of Professional Licensure</vt:lpstr>
      <vt:lpstr>Outline of talk</vt:lpstr>
      <vt:lpstr>A scenario</vt:lpstr>
      <vt:lpstr>Licensure</vt:lpstr>
      <vt:lpstr>Why licensure?</vt:lpstr>
      <vt:lpstr>Current status of licensure</vt:lpstr>
      <vt:lpstr>The path to licensure</vt:lpstr>
      <vt:lpstr>Organizations involved in licensure effort</vt:lpstr>
      <vt:lpstr>Creating the test specification</vt:lpstr>
      <vt:lpstr>Test specification: knowledge areas</vt:lpstr>
      <vt:lpstr>Building the exam</vt:lpstr>
      <vt:lpstr>Who would need a license?</vt:lpstr>
      <vt:lpstr>How many licensed software engineers?</vt:lpstr>
      <vt:lpstr>First question: projected growth in software engineers in the US</vt:lpstr>
      <vt:lpstr>Which systems affect the health, safety and welfare of the public?</vt:lpstr>
      <vt:lpstr>Some examples</vt:lpstr>
      <vt:lpstr>Taxonomy of critical systems</vt:lpstr>
      <vt:lpstr>Identifying questions</vt:lpstr>
      <vt:lpstr>Using the questions</vt:lpstr>
      <vt:lpstr>Simple interactions</vt:lpstr>
      <vt:lpstr>A possible approach</vt:lpstr>
      <vt:lpstr>Complex interactions</vt:lpstr>
      <vt:lpstr>Chain of interactions</vt:lpstr>
      <vt:lpstr>Is formal modeling the answer?</vt:lpstr>
      <vt:lpstr>Third party components</vt:lpstr>
      <vt:lpstr>Asimov’s Laws</vt:lpstr>
      <vt:lpstr>A possible framework for software security/safety</vt:lpstr>
      <vt:lpstr>Summary</vt:lpstr>
      <vt:lpstr>Summary – continued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dc:title>
  <dc:creator>Phil Laplante</dc:creator>
  <cp:lastModifiedBy>Phil Laplante</cp:lastModifiedBy>
  <cp:revision>162</cp:revision>
  <dcterms:created xsi:type="dcterms:W3CDTF">2006-08-16T00:00:00Z</dcterms:created>
  <dcterms:modified xsi:type="dcterms:W3CDTF">2012-06-20T17:03:39Z</dcterms:modified>
</cp:coreProperties>
</file>